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5" r:id="rId4"/>
  </p:sldMasterIdLst>
  <p:notesMasterIdLst>
    <p:notesMasterId r:id="rId62"/>
  </p:notesMasterIdLst>
  <p:sldIdLst>
    <p:sldId id="256" r:id="rId5"/>
    <p:sldId id="264" r:id="rId6"/>
    <p:sldId id="304" r:id="rId7"/>
    <p:sldId id="464" r:id="rId8"/>
    <p:sldId id="917" r:id="rId9"/>
    <p:sldId id="271" r:id="rId10"/>
    <p:sldId id="289" r:id="rId11"/>
    <p:sldId id="308" r:id="rId12"/>
    <p:sldId id="914" r:id="rId13"/>
    <p:sldId id="323" r:id="rId14"/>
    <p:sldId id="324" r:id="rId15"/>
    <p:sldId id="322" r:id="rId16"/>
    <p:sldId id="321" r:id="rId17"/>
    <p:sldId id="915" r:id="rId18"/>
    <p:sldId id="916" r:id="rId19"/>
    <p:sldId id="268" r:id="rId20"/>
    <p:sldId id="372" r:id="rId21"/>
    <p:sldId id="462" r:id="rId22"/>
    <p:sldId id="452" r:id="rId23"/>
    <p:sldId id="919" r:id="rId24"/>
    <p:sldId id="920" r:id="rId25"/>
    <p:sldId id="371" r:id="rId26"/>
    <p:sldId id="361" r:id="rId27"/>
    <p:sldId id="362" r:id="rId28"/>
    <p:sldId id="451" r:id="rId29"/>
    <p:sldId id="449" r:id="rId30"/>
    <p:sldId id="311" r:id="rId31"/>
    <p:sldId id="276" r:id="rId32"/>
    <p:sldId id="313" r:id="rId33"/>
    <p:sldId id="453" r:id="rId34"/>
    <p:sldId id="351" r:id="rId35"/>
    <p:sldId id="466" r:id="rId36"/>
    <p:sldId id="432" r:id="rId37"/>
    <p:sldId id="438" r:id="rId38"/>
    <p:sldId id="467" r:id="rId39"/>
    <p:sldId id="312" r:id="rId40"/>
    <p:sldId id="358" r:id="rId41"/>
    <p:sldId id="446" r:id="rId42"/>
    <p:sldId id="368" r:id="rId43"/>
    <p:sldId id="364" r:id="rId44"/>
    <p:sldId id="463" r:id="rId45"/>
    <p:sldId id="359" r:id="rId46"/>
    <p:sldId id="360" r:id="rId47"/>
    <p:sldId id="457" r:id="rId48"/>
    <p:sldId id="468" r:id="rId49"/>
    <p:sldId id="469" r:id="rId50"/>
    <p:sldId id="470" r:id="rId51"/>
    <p:sldId id="471" r:id="rId52"/>
    <p:sldId id="315" r:id="rId53"/>
    <p:sldId id="445" r:id="rId54"/>
    <p:sldId id="316" r:id="rId55"/>
    <p:sldId id="334" r:id="rId56"/>
    <p:sldId id="363" r:id="rId57"/>
    <p:sldId id="365" r:id="rId58"/>
    <p:sldId id="366" r:id="rId59"/>
    <p:sldId id="338" r:id="rId60"/>
    <p:sldId id="307" r:id="rId6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7EDA40E-DCB2-01DF-F671-97E6A7F86D43}" name="Kristina Rousculp" initials="KR" userId="S::CN222478@centene.com::493c2dcb-15cc-41b8-80cf-5c75f523e13e" providerId="AD"/>
  <p188:author id="{98538777-FFD8-DF52-4BD5-0E3EB42FEC16}" name="Jamille L. Gabriel" initials="JLG" userId="S::JGABRIEL@CENTENE.COM::39907277-a54b-4968-9504-567ee29f25f8" providerId="AD"/>
  <p188:author id="{0A1ED9E3-ADFD-2D00-B853-A897915C7E7E}" name="Charlene McCarthy" initials="CM" userId="S::CMCCARTHY@CENTENE.COM::d46f6b67-a8e7-4290-9cce-50e14c7cdec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7C2C"/>
    <a:srgbClr val="66852F"/>
    <a:srgbClr val="EBEBEC"/>
    <a:srgbClr val="7FA43A"/>
    <a:srgbClr val="4385B7"/>
    <a:srgbClr val="AAC739"/>
    <a:srgbClr val="87C442"/>
    <a:srgbClr val="98B632"/>
    <a:srgbClr val="95BE69"/>
    <a:srgbClr val="55B5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8ED3AE-6519-40CA-9B40-8E0E1C690827}" v="1" dt="2026-07-29T05:03:39.0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6" autoAdjust="0"/>
    <p:restoredTop sz="86441" autoAdjust="0"/>
  </p:normalViewPr>
  <p:slideViewPr>
    <p:cSldViewPr snapToGrid="0">
      <p:cViewPr varScale="1">
        <p:scale>
          <a:sx n="113" d="100"/>
          <a:sy n="113" d="100"/>
        </p:scale>
        <p:origin x="114" y="240"/>
      </p:cViewPr>
      <p:guideLst>
        <p:guide orient="horz" pos="1620"/>
        <p:guide pos="2880"/>
      </p:guideLst>
    </p:cSldViewPr>
  </p:slideViewPr>
  <p:outlineViewPr>
    <p:cViewPr>
      <p:scale>
        <a:sx n="33" d="100"/>
        <a:sy n="33" d="100"/>
      </p:scale>
      <p:origin x="0" y="-24912"/>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68"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859212-A568-4585-AE30-AF655168E788}"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BE859D1A-C18C-4767-AAE9-189DB2B39B3E}">
      <dgm:prSet phldrT="[Text]" phldr="0" custT="1"/>
      <dgm:spPr>
        <a:noFill/>
        <a:ln>
          <a:solidFill>
            <a:srgbClr val="EBEBEC">
              <a:alpha val="90000"/>
            </a:srgbClr>
          </a:solidFill>
        </a:ln>
      </dgm:spPr>
      <dgm:t>
        <a:bodyPr/>
        <a:lstStyle/>
        <a:p>
          <a:pPr>
            <a:buClr>
              <a:srgbClr val="7FA43A"/>
            </a:buClr>
            <a:buFontTx/>
            <a:buChar char="►"/>
          </a:pPr>
          <a:r>
            <a:rPr lang="en-US" sz="1000" b="1" dirty="0"/>
            <a:t> Emergency:</a:t>
          </a:r>
          <a:r>
            <a:rPr lang="en-US" sz="1000" dirty="0"/>
            <a:t> Same day or within 24 hours of member’s call</a:t>
          </a:r>
        </a:p>
      </dgm:t>
    </dgm:pt>
    <dgm:pt modelId="{4F96BA53-07C0-40B8-9F2E-25C318D025D3}" type="parTrans" cxnId="{BECE5909-EF55-423E-8311-24B26EA8138E}">
      <dgm:prSet/>
      <dgm:spPr/>
      <dgm:t>
        <a:bodyPr/>
        <a:lstStyle/>
        <a:p>
          <a:endParaRPr lang="en-US"/>
        </a:p>
      </dgm:t>
    </dgm:pt>
    <dgm:pt modelId="{C4C2FB34-0607-44F4-B397-67A012A314B3}" type="sibTrans" cxnId="{BECE5909-EF55-423E-8311-24B26EA8138E}">
      <dgm:prSet/>
      <dgm:spPr/>
      <dgm:t>
        <a:bodyPr/>
        <a:lstStyle/>
        <a:p>
          <a:endParaRPr lang="en-US"/>
        </a:p>
      </dgm:t>
    </dgm:pt>
    <dgm:pt modelId="{340F03CB-23D8-4C4C-AB5E-0286182657CB}">
      <dgm:prSet phldrT="[Text]" phldr="0" custT="1"/>
      <dgm:spPr>
        <a:solidFill>
          <a:srgbClr val="66852F"/>
        </a:solidFill>
        <a:ln>
          <a:noFill/>
        </a:ln>
      </dgm:spPr>
      <dgm:t>
        <a:bodyPr/>
        <a:lstStyle/>
        <a:p>
          <a:endParaRPr lang="en-US" sz="1200" b="1" dirty="0"/>
        </a:p>
        <a:p>
          <a:endParaRPr lang="en-US" sz="1200" b="1" dirty="0"/>
        </a:p>
        <a:p>
          <a:r>
            <a:rPr lang="en-US" sz="1200" b="1" dirty="0"/>
            <a:t>SPECIALTY CARE</a:t>
          </a:r>
        </a:p>
      </dgm:t>
    </dgm:pt>
    <dgm:pt modelId="{568ECCFA-537C-4FBB-8F96-375A8DB8B5BD}" type="parTrans" cxnId="{D16643C1-DA11-46D7-AF70-A9D5F5860A38}">
      <dgm:prSet/>
      <dgm:spPr/>
      <dgm:t>
        <a:bodyPr/>
        <a:lstStyle/>
        <a:p>
          <a:endParaRPr lang="en-US"/>
        </a:p>
      </dgm:t>
    </dgm:pt>
    <dgm:pt modelId="{E8BF2AC6-158D-4A1A-B4BB-FB5670910993}" type="sibTrans" cxnId="{D16643C1-DA11-46D7-AF70-A9D5F5860A38}">
      <dgm:prSet/>
      <dgm:spPr/>
      <dgm:t>
        <a:bodyPr/>
        <a:lstStyle/>
        <a:p>
          <a:endParaRPr lang="en-US"/>
        </a:p>
      </dgm:t>
    </dgm:pt>
    <dgm:pt modelId="{FD921B47-500B-48F3-B47B-BA6A88CFD518}">
      <dgm:prSet phldrT="[Text]" custT="1"/>
      <dgm:spPr>
        <a:noFill/>
        <a:ln>
          <a:solidFill>
            <a:srgbClr val="EBEBEC">
              <a:alpha val="90000"/>
            </a:srgbClr>
          </a:solidFill>
        </a:ln>
      </dgm:spPr>
      <dgm:t>
        <a:bodyPr/>
        <a:lstStyle/>
        <a:p>
          <a:pPr>
            <a:buClr>
              <a:srgbClr val="7FA43A"/>
            </a:buClr>
            <a:buFontTx/>
            <a:buChar char="►"/>
          </a:pPr>
          <a:r>
            <a:rPr lang="en-US" sz="1000" b="1" dirty="0"/>
            <a:t> Emergency:</a:t>
          </a:r>
          <a:r>
            <a:rPr lang="en-US" sz="1000" dirty="0"/>
            <a:t> Within 24 hours of member’s call</a:t>
          </a:r>
        </a:p>
      </dgm:t>
    </dgm:pt>
    <dgm:pt modelId="{2B8B4C3C-F5F0-4017-9326-3D9A875D4431}" type="parTrans" cxnId="{34916F55-7A7B-4DB4-9364-2EEACBAFCCB5}">
      <dgm:prSet/>
      <dgm:spPr/>
      <dgm:t>
        <a:bodyPr/>
        <a:lstStyle/>
        <a:p>
          <a:endParaRPr lang="en-US"/>
        </a:p>
      </dgm:t>
    </dgm:pt>
    <dgm:pt modelId="{46093600-A631-4A4E-B675-0914EE38BCA2}" type="sibTrans" cxnId="{34916F55-7A7B-4DB4-9364-2EEACBAFCCB5}">
      <dgm:prSet/>
      <dgm:spPr/>
      <dgm:t>
        <a:bodyPr/>
        <a:lstStyle/>
        <a:p>
          <a:endParaRPr lang="en-US"/>
        </a:p>
      </dgm:t>
    </dgm:pt>
    <dgm:pt modelId="{B0D44488-2E89-451F-B2CF-D22771560966}">
      <dgm:prSet phldrT="[Text]" phldr="0" custT="1"/>
      <dgm:spPr>
        <a:solidFill>
          <a:srgbClr val="66852F"/>
        </a:solidFill>
        <a:ln>
          <a:noFill/>
        </a:ln>
      </dgm:spPr>
      <dgm:t>
        <a:bodyPr/>
        <a:lstStyle/>
        <a:p>
          <a:endParaRPr lang="en-US" sz="1200" b="1" dirty="0"/>
        </a:p>
        <a:p>
          <a:endParaRPr lang="en-US" sz="1200" b="1" dirty="0"/>
        </a:p>
        <a:p>
          <a:r>
            <a:rPr lang="en-US" sz="1200" b="1" dirty="0"/>
            <a:t>BEHAVIORAL HEALTH</a:t>
          </a:r>
        </a:p>
      </dgm:t>
    </dgm:pt>
    <dgm:pt modelId="{6074B6AD-3E0C-4AC0-B2C5-F0BB2003F0FF}" type="parTrans" cxnId="{F2F7E2CF-C0B2-48AC-99C8-00FF7046941C}">
      <dgm:prSet/>
      <dgm:spPr/>
      <dgm:t>
        <a:bodyPr/>
        <a:lstStyle/>
        <a:p>
          <a:endParaRPr lang="en-US"/>
        </a:p>
      </dgm:t>
    </dgm:pt>
    <dgm:pt modelId="{143F0143-8066-4BD5-8E84-91C4B070FCE5}" type="sibTrans" cxnId="{F2F7E2CF-C0B2-48AC-99C8-00FF7046941C}">
      <dgm:prSet/>
      <dgm:spPr/>
      <dgm:t>
        <a:bodyPr/>
        <a:lstStyle/>
        <a:p>
          <a:endParaRPr lang="en-US"/>
        </a:p>
      </dgm:t>
    </dgm:pt>
    <dgm:pt modelId="{555485F8-D3F9-4B06-82F7-F320DE748AF6}">
      <dgm:prSet phldrT="[Text]" phldr="0" custT="1"/>
      <dgm:spPr>
        <a:noFill/>
        <a:ln>
          <a:solidFill>
            <a:srgbClr val="EBEBEC"/>
          </a:solidFill>
        </a:ln>
      </dgm:spPr>
      <dgm:t>
        <a:bodyPr/>
        <a:lstStyle/>
        <a:p>
          <a:pPr>
            <a:buClr>
              <a:srgbClr val="7FA43A"/>
            </a:buClr>
            <a:buFontTx/>
            <a:buChar char="►"/>
          </a:pPr>
          <a:r>
            <a:rPr lang="en-US" sz="1000" b="1" dirty="0"/>
            <a:t> Non-Life-Threatening Psychiatric Emergency: </a:t>
          </a:r>
          <a:r>
            <a:rPr lang="en-US" sz="1000" dirty="0"/>
            <a:t>Within 6 hours</a:t>
          </a:r>
        </a:p>
      </dgm:t>
    </dgm:pt>
    <dgm:pt modelId="{9FD4DA99-45D2-442D-8371-2AC97F77CA7B}" type="parTrans" cxnId="{5E2379FA-48A8-4160-9B97-477162E6341D}">
      <dgm:prSet/>
      <dgm:spPr/>
      <dgm:t>
        <a:bodyPr/>
        <a:lstStyle/>
        <a:p>
          <a:endParaRPr lang="en-US"/>
        </a:p>
      </dgm:t>
    </dgm:pt>
    <dgm:pt modelId="{36525A65-37C3-4D1B-9575-3E56B8447771}" type="sibTrans" cxnId="{5E2379FA-48A8-4160-9B97-477162E6341D}">
      <dgm:prSet/>
      <dgm:spPr/>
      <dgm:t>
        <a:bodyPr/>
        <a:lstStyle/>
        <a:p>
          <a:endParaRPr lang="en-US"/>
        </a:p>
      </dgm:t>
    </dgm:pt>
    <dgm:pt modelId="{C1B0A63C-6228-4ABA-8165-48FBC1B88E9D}">
      <dgm:prSet phldrT="[Text]" phldr="0" custT="1"/>
      <dgm:spPr>
        <a:solidFill>
          <a:srgbClr val="66852F"/>
        </a:solidFill>
        <a:ln>
          <a:noFill/>
        </a:ln>
      </dgm:spPr>
      <dgm:t>
        <a:bodyPr/>
        <a:lstStyle/>
        <a:p>
          <a:endParaRPr lang="en-US" sz="1200" b="1" dirty="0"/>
        </a:p>
        <a:p>
          <a:endParaRPr lang="en-US" sz="1200" b="1" dirty="0"/>
        </a:p>
        <a:p>
          <a:r>
            <a:rPr lang="en-US" sz="1200" b="1" dirty="0"/>
            <a:t>PRIMARY CARE</a:t>
          </a:r>
        </a:p>
      </dgm:t>
    </dgm:pt>
    <dgm:pt modelId="{B1FADC43-74F0-4584-98F0-CC7B800784A9}" type="sibTrans" cxnId="{E4396C08-5396-46FD-B452-486E9799F535}">
      <dgm:prSet/>
      <dgm:spPr/>
      <dgm:t>
        <a:bodyPr/>
        <a:lstStyle/>
        <a:p>
          <a:endParaRPr lang="en-US"/>
        </a:p>
      </dgm:t>
    </dgm:pt>
    <dgm:pt modelId="{B1CAAC07-FAE3-4FB7-9C1B-84C02CF3CE2D}" type="parTrans" cxnId="{E4396C08-5396-46FD-B452-486E9799F535}">
      <dgm:prSet/>
      <dgm:spPr/>
      <dgm:t>
        <a:bodyPr/>
        <a:lstStyle/>
        <a:p>
          <a:endParaRPr lang="en-US"/>
        </a:p>
      </dgm:t>
    </dgm:pt>
    <dgm:pt modelId="{047C7BCA-DC3E-4E77-8A5F-94A69FE6604B}">
      <dgm:prSet phldrT="[Text]" phldr="0" custT="1"/>
      <dgm:spPr>
        <a:noFill/>
        <a:ln>
          <a:solidFill>
            <a:srgbClr val="EBEBEC">
              <a:alpha val="90000"/>
            </a:srgbClr>
          </a:solidFill>
        </a:ln>
      </dgm:spPr>
      <dgm:t>
        <a:bodyPr/>
        <a:lstStyle/>
        <a:p>
          <a:pPr>
            <a:buClr>
              <a:srgbClr val="7FA43A"/>
            </a:buClr>
            <a:buFontTx/>
            <a:buChar char="►"/>
          </a:pPr>
          <a:r>
            <a:rPr lang="en-US" sz="1000" b="1" dirty="0"/>
            <a:t> Urgent Care: </a:t>
          </a:r>
          <a:r>
            <a:rPr lang="en-US" sz="1000" b="0" dirty="0"/>
            <a:t>24</a:t>
          </a:r>
          <a:r>
            <a:rPr lang="en-US" sz="1000" b="1" dirty="0"/>
            <a:t> </a:t>
          </a:r>
          <a:r>
            <a:rPr lang="en-US" sz="1000" dirty="0"/>
            <a:t>hours/7 days a week within 48 hours of request</a:t>
          </a:r>
        </a:p>
      </dgm:t>
    </dgm:pt>
    <dgm:pt modelId="{66C58C6F-C8BB-4FBA-8AC5-0CF2E52DE31B}" type="parTrans" cxnId="{6370085D-209F-4BF1-B833-AC88F79F7D07}">
      <dgm:prSet/>
      <dgm:spPr/>
      <dgm:t>
        <a:bodyPr/>
        <a:lstStyle/>
        <a:p>
          <a:endParaRPr lang="en-US"/>
        </a:p>
      </dgm:t>
    </dgm:pt>
    <dgm:pt modelId="{628CB4FC-93E0-4F63-8937-8FBB7D5FE90B}" type="sibTrans" cxnId="{6370085D-209F-4BF1-B833-AC88F79F7D07}">
      <dgm:prSet/>
      <dgm:spPr/>
      <dgm:t>
        <a:bodyPr/>
        <a:lstStyle/>
        <a:p>
          <a:endParaRPr lang="en-US"/>
        </a:p>
      </dgm:t>
    </dgm:pt>
    <dgm:pt modelId="{6271238F-615B-4D78-8F34-65FF8443B27E}">
      <dgm:prSet phldrT="[Text]" phldr="0" custT="1"/>
      <dgm:spPr>
        <a:noFill/>
        <a:ln>
          <a:solidFill>
            <a:srgbClr val="EBEBEC">
              <a:alpha val="90000"/>
            </a:srgbClr>
          </a:solidFill>
        </a:ln>
      </dgm:spPr>
      <dgm:t>
        <a:bodyPr/>
        <a:lstStyle/>
        <a:p>
          <a:pPr>
            <a:buClr>
              <a:srgbClr val="7FA43A"/>
            </a:buClr>
            <a:buFontTx/>
            <a:buChar char="►"/>
          </a:pPr>
          <a:r>
            <a:rPr lang="en-US" sz="1000" b="1" dirty="0"/>
            <a:t> Routine:</a:t>
          </a:r>
          <a:r>
            <a:rPr lang="en-US" sz="1000" dirty="0"/>
            <a:t> Within 6 weeks of request</a:t>
          </a:r>
        </a:p>
      </dgm:t>
    </dgm:pt>
    <dgm:pt modelId="{E1787469-A51C-4599-8ED0-91F9C7A6CCB8}" type="parTrans" cxnId="{1D35547B-ACC4-47B8-A6C5-7E8B935F3B39}">
      <dgm:prSet/>
      <dgm:spPr/>
      <dgm:t>
        <a:bodyPr/>
        <a:lstStyle/>
        <a:p>
          <a:endParaRPr lang="en-US"/>
        </a:p>
      </dgm:t>
    </dgm:pt>
    <dgm:pt modelId="{DC8F497A-5305-4C6A-9E24-DD39E5E236CC}" type="sibTrans" cxnId="{1D35547B-ACC4-47B8-A6C5-7E8B935F3B39}">
      <dgm:prSet/>
      <dgm:spPr/>
      <dgm:t>
        <a:bodyPr/>
        <a:lstStyle/>
        <a:p>
          <a:endParaRPr lang="en-US"/>
        </a:p>
      </dgm:t>
    </dgm:pt>
    <dgm:pt modelId="{67B3D667-ACEE-4458-9C3B-E019FBB1BA33}">
      <dgm:prSet phldrT="[Text]" phldr="0" custT="1"/>
      <dgm:spPr>
        <a:noFill/>
        <a:ln>
          <a:solidFill>
            <a:srgbClr val="EBEBEC">
              <a:alpha val="90000"/>
            </a:srgbClr>
          </a:solidFill>
        </a:ln>
      </dgm:spPr>
      <dgm:t>
        <a:bodyPr/>
        <a:lstStyle/>
        <a:p>
          <a:pPr>
            <a:buClr>
              <a:srgbClr val="7FA43A"/>
            </a:buClr>
            <a:buFontTx/>
            <a:buChar char="►"/>
          </a:pPr>
          <a:r>
            <a:rPr lang="en-US" sz="1000" b="1" dirty="0"/>
            <a:t> Sick Care: </a:t>
          </a:r>
          <a:r>
            <a:rPr lang="en-US" sz="1000" dirty="0"/>
            <a:t>Within 3 calendar days </a:t>
          </a:r>
        </a:p>
      </dgm:t>
    </dgm:pt>
    <dgm:pt modelId="{890EB8B2-7855-42F2-9C06-C8D87AE0FAB7}" type="parTrans" cxnId="{231791F0-52F0-4327-B98E-D2DCBFE132EB}">
      <dgm:prSet/>
      <dgm:spPr/>
      <dgm:t>
        <a:bodyPr/>
        <a:lstStyle/>
        <a:p>
          <a:endParaRPr lang="en-US"/>
        </a:p>
      </dgm:t>
    </dgm:pt>
    <dgm:pt modelId="{83D12DBC-4E05-4ECE-AC8F-309F0EB1CFAD}" type="sibTrans" cxnId="{231791F0-52F0-4327-B98E-D2DCBFE132EB}">
      <dgm:prSet/>
      <dgm:spPr/>
      <dgm:t>
        <a:bodyPr/>
        <a:lstStyle/>
        <a:p>
          <a:endParaRPr lang="en-US"/>
        </a:p>
      </dgm:t>
    </dgm:pt>
    <dgm:pt modelId="{87CA5167-4327-4EE5-B7DA-905068BA6B3F}">
      <dgm:prSet phldrT="[Text]" custT="1"/>
      <dgm:spPr>
        <a:noFill/>
        <a:ln>
          <a:solidFill>
            <a:srgbClr val="EBEBEC">
              <a:alpha val="90000"/>
            </a:srgbClr>
          </a:solidFill>
        </a:ln>
      </dgm:spPr>
      <dgm:t>
        <a:bodyPr/>
        <a:lstStyle/>
        <a:p>
          <a:pPr>
            <a:buClr>
              <a:srgbClr val="7FA43A"/>
            </a:buClr>
            <a:buFontTx/>
            <a:buChar char="►"/>
          </a:pPr>
          <a:r>
            <a:rPr lang="en-US" sz="1000" b="1" dirty="0"/>
            <a:t> Urgent Care: </a:t>
          </a:r>
          <a:r>
            <a:rPr lang="en-US" sz="1000" b="0" dirty="0"/>
            <a:t>24 </a:t>
          </a:r>
          <a:r>
            <a:rPr lang="en-US" sz="1000" dirty="0"/>
            <a:t>hours/7 days a week within 48 hours of request</a:t>
          </a:r>
        </a:p>
      </dgm:t>
    </dgm:pt>
    <dgm:pt modelId="{3C1846A5-11B9-4A61-A321-7F5D8D644AB3}" type="parTrans" cxnId="{0E13E6CC-8964-4196-BA67-1395B115187E}">
      <dgm:prSet/>
      <dgm:spPr/>
      <dgm:t>
        <a:bodyPr/>
        <a:lstStyle/>
        <a:p>
          <a:endParaRPr lang="en-US"/>
        </a:p>
      </dgm:t>
    </dgm:pt>
    <dgm:pt modelId="{D6931C30-DF52-4D18-B55D-33314C480851}" type="sibTrans" cxnId="{0E13E6CC-8964-4196-BA67-1395B115187E}">
      <dgm:prSet/>
      <dgm:spPr/>
      <dgm:t>
        <a:bodyPr/>
        <a:lstStyle/>
        <a:p>
          <a:endParaRPr lang="en-US"/>
        </a:p>
      </dgm:t>
    </dgm:pt>
    <dgm:pt modelId="{7C3666AA-CC90-4FFC-B1DE-D72B2165FC58}">
      <dgm:prSet phldrT="[Text]" custT="1"/>
      <dgm:spPr>
        <a:noFill/>
        <a:ln>
          <a:solidFill>
            <a:srgbClr val="EBEBEC">
              <a:alpha val="90000"/>
            </a:srgbClr>
          </a:solidFill>
        </a:ln>
      </dgm:spPr>
      <dgm:t>
        <a:bodyPr/>
        <a:lstStyle/>
        <a:p>
          <a:pPr>
            <a:buClr>
              <a:srgbClr val="7FA43A"/>
            </a:buClr>
            <a:buFontTx/>
            <a:buChar char="►"/>
          </a:pPr>
          <a:r>
            <a:rPr lang="en-US" sz="1000" b="1" dirty="0"/>
            <a:t> Routine:</a:t>
          </a:r>
          <a:r>
            <a:rPr lang="en-US" sz="1000" dirty="0"/>
            <a:t> Within 6 weeks of request</a:t>
          </a:r>
        </a:p>
      </dgm:t>
    </dgm:pt>
    <dgm:pt modelId="{5985F800-8396-43C7-B081-C543BD773047}" type="parTrans" cxnId="{3B727CB5-1A5D-42CA-A756-750A91BA04DE}">
      <dgm:prSet/>
      <dgm:spPr/>
      <dgm:t>
        <a:bodyPr/>
        <a:lstStyle/>
        <a:p>
          <a:endParaRPr lang="en-US"/>
        </a:p>
      </dgm:t>
    </dgm:pt>
    <dgm:pt modelId="{A94C1ECE-D4C2-4610-8881-3D43265974EA}" type="sibTrans" cxnId="{3B727CB5-1A5D-42CA-A756-750A91BA04DE}">
      <dgm:prSet/>
      <dgm:spPr/>
      <dgm:t>
        <a:bodyPr/>
        <a:lstStyle/>
        <a:p>
          <a:endParaRPr lang="en-US"/>
        </a:p>
      </dgm:t>
    </dgm:pt>
    <dgm:pt modelId="{7C710A19-3F8F-4BC2-AF64-7558193B401C}">
      <dgm:prSet phldrT="[Text]" phldr="0" custT="1"/>
      <dgm:spPr>
        <a:noFill/>
        <a:ln>
          <a:solidFill>
            <a:srgbClr val="EBEBEC"/>
          </a:solidFill>
        </a:ln>
      </dgm:spPr>
      <dgm:t>
        <a:bodyPr/>
        <a:lstStyle/>
        <a:p>
          <a:pPr>
            <a:buClr>
              <a:srgbClr val="7FA43A"/>
            </a:buClr>
            <a:buFontTx/>
            <a:buChar char="►"/>
          </a:pPr>
          <a:r>
            <a:rPr lang="en-US" sz="1000" b="1" dirty="0"/>
            <a:t> Urgent: </a:t>
          </a:r>
          <a:r>
            <a:rPr lang="en-US" sz="1000" b="0" dirty="0"/>
            <a:t>24 </a:t>
          </a:r>
          <a:r>
            <a:rPr lang="en-US" sz="1000" dirty="0"/>
            <a:t>hours/7 days a week within 48 hours of request</a:t>
          </a:r>
        </a:p>
      </dgm:t>
    </dgm:pt>
    <dgm:pt modelId="{E8E64B99-D7A2-47F5-8528-078FDBF41C6C}" type="parTrans" cxnId="{3A6074E4-318A-430E-8F18-9739E1B3DE9D}">
      <dgm:prSet/>
      <dgm:spPr/>
      <dgm:t>
        <a:bodyPr/>
        <a:lstStyle/>
        <a:p>
          <a:endParaRPr lang="en-US"/>
        </a:p>
      </dgm:t>
    </dgm:pt>
    <dgm:pt modelId="{79D926BE-0E9D-4922-9FBA-599DA354050A}" type="sibTrans" cxnId="{3A6074E4-318A-430E-8F18-9739E1B3DE9D}">
      <dgm:prSet/>
      <dgm:spPr/>
      <dgm:t>
        <a:bodyPr/>
        <a:lstStyle/>
        <a:p>
          <a:endParaRPr lang="en-US"/>
        </a:p>
      </dgm:t>
    </dgm:pt>
    <dgm:pt modelId="{C4D0A78A-2F7D-4E77-9E1A-C7AD8EF08C2E}">
      <dgm:prSet phldrT="[Text]" phldr="0" custT="1"/>
      <dgm:spPr>
        <a:noFill/>
        <a:ln>
          <a:solidFill>
            <a:srgbClr val="EBEBEC"/>
          </a:solidFill>
        </a:ln>
      </dgm:spPr>
      <dgm:t>
        <a:bodyPr/>
        <a:lstStyle/>
        <a:p>
          <a:pPr>
            <a:buClr>
              <a:srgbClr val="7FA43A"/>
            </a:buClr>
            <a:buFontTx/>
            <a:buChar char="►"/>
          </a:pPr>
          <a:r>
            <a:rPr lang="en-US" sz="1000" b="1" dirty="0"/>
            <a:t> Routine (Initial Assessment):</a:t>
          </a:r>
          <a:r>
            <a:rPr lang="en-US" sz="1000" dirty="0"/>
            <a:t> Within 10 business days or 14 calendar days, whichever is earlier</a:t>
          </a:r>
        </a:p>
      </dgm:t>
    </dgm:pt>
    <dgm:pt modelId="{17A3D07E-0790-4F15-93FD-A9796E168030}" type="parTrans" cxnId="{396EB664-367D-4264-B4BA-9C21C0FD8982}">
      <dgm:prSet/>
      <dgm:spPr/>
      <dgm:t>
        <a:bodyPr/>
        <a:lstStyle/>
        <a:p>
          <a:endParaRPr lang="en-US"/>
        </a:p>
      </dgm:t>
    </dgm:pt>
    <dgm:pt modelId="{3F7CE2BE-3115-4BE3-A994-52CAC1FF647B}" type="sibTrans" cxnId="{396EB664-367D-4264-B4BA-9C21C0FD8982}">
      <dgm:prSet/>
      <dgm:spPr/>
      <dgm:t>
        <a:bodyPr/>
        <a:lstStyle/>
        <a:p>
          <a:endParaRPr lang="en-US"/>
        </a:p>
      </dgm:t>
    </dgm:pt>
    <dgm:pt modelId="{7FC4846D-2CC1-46C0-B12A-EF63354B313E}" type="pres">
      <dgm:prSet presAssocID="{43859212-A568-4585-AE30-AF655168E788}" presName="Name0" presStyleCnt="0">
        <dgm:presLayoutVars>
          <dgm:dir/>
          <dgm:animLvl val="lvl"/>
          <dgm:resizeHandles val="exact"/>
        </dgm:presLayoutVars>
      </dgm:prSet>
      <dgm:spPr/>
    </dgm:pt>
    <dgm:pt modelId="{CF71DFB2-8150-43DC-8811-F250E00939BB}" type="pres">
      <dgm:prSet presAssocID="{C1B0A63C-6228-4ABA-8165-48FBC1B88E9D}" presName="composite" presStyleCnt="0"/>
      <dgm:spPr/>
    </dgm:pt>
    <dgm:pt modelId="{09F79D2C-A8F2-4EDE-963F-0714FA05B590}" type="pres">
      <dgm:prSet presAssocID="{C1B0A63C-6228-4ABA-8165-48FBC1B88E9D}" presName="parTx" presStyleLbl="alignNode1" presStyleIdx="0" presStyleCnt="3">
        <dgm:presLayoutVars>
          <dgm:chMax val="0"/>
          <dgm:chPref val="0"/>
          <dgm:bulletEnabled val="1"/>
        </dgm:presLayoutVars>
      </dgm:prSet>
      <dgm:spPr/>
    </dgm:pt>
    <dgm:pt modelId="{9EB0413E-8736-4D8A-8AC9-6B298C4E426F}" type="pres">
      <dgm:prSet presAssocID="{C1B0A63C-6228-4ABA-8165-48FBC1B88E9D}" presName="desTx" presStyleLbl="alignAccFollowNode1" presStyleIdx="0" presStyleCnt="3">
        <dgm:presLayoutVars>
          <dgm:bulletEnabled val="1"/>
        </dgm:presLayoutVars>
      </dgm:prSet>
      <dgm:spPr/>
    </dgm:pt>
    <dgm:pt modelId="{4DF28D3A-D67C-4BDE-96C5-FB37AB3DFBB0}" type="pres">
      <dgm:prSet presAssocID="{B1FADC43-74F0-4584-98F0-CC7B800784A9}" presName="space" presStyleCnt="0"/>
      <dgm:spPr/>
    </dgm:pt>
    <dgm:pt modelId="{7C6FEF8E-A82D-49D3-83C2-F3A9D689E818}" type="pres">
      <dgm:prSet presAssocID="{340F03CB-23D8-4C4C-AB5E-0286182657CB}" presName="composite" presStyleCnt="0"/>
      <dgm:spPr/>
    </dgm:pt>
    <dgm:pt modelId="{74E08E57-AF35-479A-9BCA-F582832C2D77}" type="pres">
      <dgm:prSet presAssocID="{340F03CB-23D8-4C4C-AB5E-0286182657CB}" presName="parTx" presStyleLbl="alignNode1" presStyleIdx="1" presStyleCnt="3">
        <dgm:presLayoutVars>
          <dgm:chMax val="0"/>
          <dgm:chPref val="0"/>
          <dgm:bulletEnabled val="1"/>
        </dgm:presLayoutVars>
      </dgm:prSet>
      <dgm:spPr/>
    </dgm:pt>
    <dgm:pt modelId="{BA67728D-9781-49E0-9FF5-80909469023F}" type="pres">
      <dgm:prSet presAssocID="{340F03CB-23D8-4C4C-AB5E-0286182657CB}" presName="desTx" presStyleLbl="alignAccFollowNode1" presStyleIdx="1" presStyleCnt="3">
        <dgm:presLayoutVars>
          <dgm:bulletEnabled val="1"/>
        </dgm:presLayoutVars>
      </dgm:prSet>
      <dgm:spPr/>
    </dgm:pt>
    <dgm:pt modelId="{7D846DC8-3833-4BCC-9DDC-149D06214E4F}" type="pres">
      <dgm:prSet presAssocID="{E8BF2AC6-158D-4A1A-B4BB-FB5670910993}" presName="space" presStyleCnt="0"/>
      <dgm:spPr/>
    </dgm:pt>
    <dgm:pt modelId="{A6B56A28-1CDD-461D-9CE9-06E3B6F20B28}" type="pres">
      <dgm:prSet presAssocID="{B0D44488-2E89-451F-B2CF-D22771560966}" presName="composite" presStyleCnt="0"/>
      <dgm:spPr/>
    </dgm:pt>
    <dgm:pt modelId="{A5A0A13C-693A-4D2C-A94A-05D709CE789B}" type="pres">
      <dgm:prSet presAssocID="{B0D44488-2E89-451F-B2CF-D22771560966}" presName="parTx" presStyleLbl="alignNode1" presStyleIdx="2" presStyleCnt="3">
        <dgm:presLayoutVars>
          <dgm:chMax val="0"/>
          <dgm:chPref val="0"/>
          <dgm:bulletEnabled val="1"/>
        </dgm:presLayoutVars>
      </dgm:prSet>
      <dgm:spPr/>
    </dgm:pt>
    <dgm:pt modelId="{3CB0BD38-3D72-474B-9421-2F49AFE225D9}" type="pres">
      <dgm:prSet presAssocID="{B0D44488-2E89-451F-B2CF-D22771560966}" presName="desTx" presStyleLbl="alignAccFollowNode1" presStyleIdx="2" presStyleCnt="3">
        <dgm:presLayoutVars>
          <dgm:bulletEnabled val="1"/>
        </dgm:presLayoutVars>
      </dgm:prSet>
      <dgm:spPr/>
    </dgm:pt>
  </dgm:ptLst>
  <dgm:cxnLst>
    <dgm:cxn modelId="{646B3F00-6401-4B22-8D2A-AEBA83459449}" type="presOf" srcId="{67B3D667-ACEE-4458-9C3B-E019FBB1BA33}" destId="{9EB0413E-8736-4D8A-8AC9-6B298C4E426F}" srcOrd="0" destOrd="3" presId="urn:microsoft.com/office/officeart/2005/8/layout/hList1"/>
    <dgm:cxn modelId="{E4396C08-5396-46FD-B452-486E9799F535}" srcId="{43859212-A568-4585-AE30-AF655168E788}" destId="{C1B0A63C-6228-4ABA-8165-48FBC1B88E9D}" srcOrd="0" destOrd="0" parTransId="{B1CAAC07-FAE3-4FB7-9C1B-84C02CF3CE2D}" sibTransId="{B1FADC43-74F0-4584-98F0-CC7B800784A9}"/>
    <dgm:cxn modelId="{BECE5909-EF55-423E-8311-24B26EA8138E}" srcId="{C1B0A63C-6228-4ABA-8165-48FBC1B88E9D}" destId="{BE859D1A-C18C-4767-AAE9-189DB2B39B3E}" srcOrd="0" destOrd="0" parTransId="{4F96BA53-07C0-40B8-9F2E-25C318D025D3}" sibTransId="{C4C2FB34-0607-44F4-B397-67A012A314B3}"/>
    <dgm:cxn modelId="{10E4413B-4761-4BF4-B044-D57C50B58669}" type="presOf" srcId="{FD921B47-500B-48F3-B47B-BA6A88CFD518}" destId="{BA67728D-9781-49E0-9FF5-80909469023F}" srcOrd="0" destOrd="0" presId="urn:microsoft.com/office/officeart/2005/8/layout/hList1"/>
    <dgm:cxn modelId="{6370085D-209F-4BF1-B833-AC88F79F7D07}" srcId="{C1B0A63C-6228-4ABA-8165-48FBC1B88E9D}" destId="{047C7BCA-DC3E-4E77-8A5F-94A69FE6604B}" srcOrd="1" destOrd="0" parTransId="{66C58C6F-C8BB-4FBA-8AC5-0CF2E52DE31B}" sibTransId="{628CB4FC-93E0-4F63-8937-8FBB7D5FE90B}"/>
    <dgm:cxn modelId="{3D0A4260-D351-43A7-B9B9-05C61B887507}" type="presOf" srcId="{047C7BCA-DC3E-4E77-8A5F-94A69FE6604B}" destId="{9EB0413E-8736-4D8A-8AC9-6B298C4E426F}" srcOrd="0" destOrd="1" presId="urn:microsoft.com/office/officeart/2005/8/layout/hList1"/>
    <dgm:cxn modelId="{1D789741-C2B6-4C0D-A4FA-C9F0E0986A95}" type="presOf" srcId="{C1B0A63C-6228-4ABA-8165-48FBC1B88E9D}" destId="{09F79D2C-A8F2-4EDE-963F-0714FA05B590}" srcOrd="0" destOrd="0" presId="urn:microsoft.com/office/officeart/2005/8/layout/hList1"/>
    <dgm:cxn modelId="{06E2A862-0BE4-43E7-B033-AC269130FBC6}" type="presOf" srcId="{6271238F-615B-4D78-8F34-65FF8443B27E}" destId="{9EB0413E-8736-4D8A-8AC9-6B298C4E426F}" srcOrd="0" destOrd="2" presId="urn:microsoft.com/office/officeart/2005/8/layout/hList1"/>
    <dgm:cxn modelId="{396EB664-367D-4264-B4BA-9C21C0FD8982}" srcId="{B0D44488-2E89-451F-B2CF-D22771560966}" destId="{C4D0A78A-2F7D-4E77-9E1A-C7AD8EF08C2E}" srcOrd="2" destOrd="0" parTransId="{17A3D07E-0790-4F15-93FD-A9796E168030}" sibTransId="{3F7CE2BE-3115-4BE3-A994-52CAC1FF647B}"/>
    <dgm:cxn modelId="{7CD8EA6F-48EE-496F-B573-6038DEC787C7}" type="presOf" srcId="{43859212-A568-4585-AE30-AF655168E788}" destId="{7FC4846D-2CC1-46C0-B12A-EF63354B313E}" srcOrd="0" destOrd="0" presId="urn:microsoft.com/office/officeart/2005/8/layout/hList1"/>
    <dgm:cxn modelId="{34916F55-7A7B-4DB4-9364-2EEACBAFCCB5}" srcId="{340F03CB-23D8-4C4C-AB5E-0286182657CB}" destId="{FD921B47-500B-48F3-B47B-BA6A88CFD518}" srcOrd="0" destOrd="0" parTransId="{2B8B4C3C-F5F0-4017-9326-3D9A875D4431}" sibTransId="{46093600-A631-4A4E-B675-0914EE38BCA2}"/>
    <dgm:cxn modelId="{4D00DC7A-6507-474F-A701-C2D7FCAAFB5F}" type="presOf" srcId="{BE859D1A-C18C-4767-AAE9-189DB2B39B3E}" destId="{9EB0413E-8736-4D8A-8AC9-6B298C4E426F}" srcOrd="0" destOrd="0" presId="urn:microsoft.com/office/officeart/2005/8/layout/hList1"/>
    <dgm:cxn modelId="{1D35547B-ACC4-47B8-A6C5-7E8B935F3B39}" srcId="{C1B0A63C-6228-4ABA-8165-48FBC1B88E9D}" destId="{6271238F-615B-4D78-8F34-65FF8443B27E}" srcOrd="2" destOrd="0" parTransId="{E1787469-A51C-4599-8ED0-91F9C7A6CCB8}" sibTransId="{DC8F497A-5305-4C6A-9E24-DD39E5E236CC}"/>
    <dgm:cxn modelId="{B69F5383-C1A3-4773-AC7B-2474529C6C91}" type="presOf" srcId="{87CA5167-4327-4EE5-B7DA-905068BA6B3F}" destId="{BA67728D-9781-49E0-9FF5-80909469023F}" srcOrd="0" destOrd="1" presId="urn:microsoft.com/office/officeart/2005/8/layout/hList1"/>
    <dgm:cxn modelId="{D5D0698B-CCE0-4E46-8A63-CF0A011276BB}" type="presOf" srcId="{B0D44488-2E89-451F-B2CF-D22771560966}" destId="{A5A0A13C-693A-4D2C-A94A-05D709CE789B}" srcOrd="0" destOrd="0" presId="urn:microsoft.com/office/officeart/2005/8/layout/hList1"/>
    <dgm:cxn modelId="{A1683EA9-D64C-4267-9CA3-453FC7E7B710}" type="presOf" srcId="{555485F8-D3F9-4B06-82F7-F320DE748AF6}" destId="{3CB0BD38-3D72-474B-9421-2F49AFE225D9}" srcOrd="0" destOrd="0" presId="urn:microsoft.com/office/officeart/2005/8/layout/hList1"/>
    <dgm:cxn modelId="{E5A650B5-DFF6-4E31-BA66-D75091628E74}" type="presOf" srcId="{C4D0A78A-2F7D-4E77-9E1A-C7AD8EF08C2E}" destId="{3CB0BD38-3D72-474B-9421-2F49AFE225D9}" srcOrd="0" destOrd="2" presId="urn:microsoft.com/office/officeart/2005/8/layout/hList1"/>
    <dgm:cxn modelId="{3B727CB5-1A5D-42CA-A756-750A91BA04DE}" srcId="{340F03CB-23D8-4C4C-AB5E-0286182657CB}" destId="{7C3666AA-CC90-4FFC-B1DE-D72B2165FC58}" srcOrd="2" destOrd="0" parTransId="{5985F800-8396-43C7-B081-C543BD773047}" sibTransId="{A94C1ECE-D4C2-4610-8881-3D43265974EA}"/>
    <dgm:cxn modelId="{D16643C1-DA11-46D7-AF70-A9D5F5860A38}" srcId="{43859212-A568-4585-AE30-AF655168E788}" destId="{340F03CB-23D8-4C4C-AB5E-0286182657CB}" srcOrd="1" destOrd="0" parTransId="{568ECCFA-537C-4FBB-8F96-375A8DB8B5BD}" sibTransId="{E8BF2AC6-158D-4A1A-B4BB-FB5670910993}"/>
    <dgm:cxn modelId="{0E13E6CC-8964-4196-BA67-1395B115187E}" srcId="{340F03CB-23D8-4C4C-AB5E-0286182657CB}" destId="{87CA5167-4327-4EE5-B7DA-905068BA6B3F}" srcOrd="1" destOrd="0" parTransId="{3C1846A5-11B9-4A61-A321-7F5D8D644AB3}" sibTransId="{D6931C30-DF52-4D18-B55D-33314C480851}"/>
    <dgm:cxn modelId="{F2F7E2CF-C0B2-48AC-99C8-00FF7046941C}" srcId="{43859212-A568-4585-AE30-AF655168E788}" destId="{B0D44488-2E89-451F-B2CF-D22771560966}" srcOrd="2" destOrd="0" parTransId="{6074B6AD-3E0C-4AC0-B2C5-F0BB2003F0FF}" sibTransId="{143F0143-8066-4BD5-8E84-91C4B070FCE5}"/>
    <dgm:cxn modelId="{55935CE1-AEAC-4076-BD2E-FFEAEB3B879C}" type="presOf" srcId="{340F03CB-23D8-4C4C-AB5E-0286182657CB}" destId="{74E08E57-AF35-479A-9BCA-F582832C2D77}" srcOrd="0" destOrd="0" presId="urn:microsoft.com/office/officeart/2005/8/layout/hList1"/>
    <dgm:cxn modelId="{3A6074E4-318A-430E-8F18-9739E1B3DE9D}" srcId="{B0D44488-2E89-451F-B2CF-D22771560966}" destId="{7C710A19-3F8F-4BC2-AF64-7558193B401C}" srcOrd="1" destOrd="0" parTransId="{E8E64B99-D7A2-47F5-8528-078FDBF41C6C}" sibTransId="{79D926BE-0E9D-4922-9FBA-599DA354050A}"/>
    <dgm:cxn modelId="{0886B1E9-FC87-48C2-9DD7-0C1D24253DAA}" type="presOf" srcId="{7C3666AA-CC90-4FFC-B1DE-D72B2165FC58}" destId="{BA67728D-9781-49E0-9FF5-80909469023F}" srcOrd="0" destOrd="2" presId="urn:microsoft.com/office/officeart/2005/8/layout/hList1"/>
    <dgm:cxn modelId="{488F27EC-4389-4292-9FD6-6DF830DEEC78}" type="presOf" srcId="{7C710A19-3F8F-4BC2-AF64-7558193B401C}" destId="{3CB0BD38-3D72-474B-9421-2F49AFE225D9}" srcOrd="0" destOrd="1" presId="urn:microsoft.com/office/officeart/2005/8/layout/hList1"/>
    <dgm:cxn modelId="{231791F0-52F0-4327-B98E-D2DCBFE132EB}" srcId="{C1B0A63C-6228-4ABA-8165-48FBC1B88E9D}" destId="{67B3D667-ACEE-4458-9C3B-E019FBB1BA33}" srcOrd="3" destOrd="0" parTransId="{890EB8B2-7855-42F2-9C06-C8D87AE0FAB7}" sibTransId="{83D12DBC-4E05-4ECE-AC8F-309F0EB1CFAD}"/>
    <dgm:cxn modelId="{5E2379FA-48A8-4160-9B97-477162E6341D}" srcId="{B0D44488-2E89-451F-B2CF-D22771560966}" destId="{555485F8-D3F9-4B06-82F7-F320DE748AF6}" srcOrd="0" destOrd="0" parTransId="{9FD4DA99-45D2-442D-8371-2AC97F77CA7B}" sibTransId="{36525A65-37C3-4D1B-9575-3E56B8447771}"/>
    <dgm:cxn modelId="{0EA6C0CF-3903-4BF8-91D5-2638323363F4}" type="presParOf" srcId="{7FC4846D-2CC1-46C0-B12A-EF63354B313E}" destId="{CF71DFB2-8150-43DC-8811-F250E00939BB}" srcOrd="0" destOrd="0" presId="urn:microsoft.com/office/officeart/2005/8/layout/hList1"/>
    <dgm:cxn modelId="{83B68B94-03DD-4D2D-A17F-077858649921}" type="presParOf" srcId="{CF71DFB2-8150-43DC-8811-F250E00939BB}" destId="{09F79D2C-A8F2-4EDE-963F-0714FA05B590}" srcOrd="0" destOrd="0" presId="urn:microsoft.com/office/officeart/2005/8/layout/hList1"/>
    <dgm:cxn modelId="{3752A759-D780-4F55-866F-FC7033425F4C}" type="presParOf" srcId="{CF71DFB2-8150-43DC-8811-F250E00939BB}" destId="{9EB0413E-8736-4D8A-8AC9-6B298C4E426F}" srcOrd="1" destOrd="0" presId="urn:microsoft.com/office/officeart/2005/8/layout/hList1"/>
    <dgm:cxn modelId="{A671B469-81AC-4F91-9706-01BFD20E22FD}" type="presParOf" srcId="{7FC4846D-2CC1-46C0-B12A-EF63354B313E}" destId="{4DF28D3A-D67C-4BDE-96C5-FB37AB3DFBB0}" srcOrd="1" destOrd="0" presId="urn:microsoft.com/office/officeart/2005/8/layout/hList1"/>
    <dgm:cxn modelId="{D0A5EEA9-9FF1-4717-8DAE-60D2CC666FCD}" type="presParOf" srcId="{7FC4846D-2CC1-46C0-B12A-EF63354B313E}" destId="{7C6FEF8E-A82D-49D3-83C2-F3A9D689E818}" srcOrd="2" destOrd="0" presId="urn:microsoft.com/office/officeart/2005/8/layout/hList1"/>
    <dgm:cxn modelId="{74A7325D-F85C-4602-8FE1-461DF44C14BA}" type="presParOf" srcId="{7C6FEF8E-A82D-49D3-83C2-F3A9D689E818}" destId="{74E08E57-AF35-479A-9BCA-F582832C2D77}" srcOrd="0" destOrd="0" presId="urn:microsoft.com/office/officeart/2005/8/layout/hList1"/>
    <dgm:cxn modelId="{3188AB0F-B567-45AD-B469-36871BBB3232}" type="presParOf" srcId="{7C6FEF8E-A82D-49D3-83C2-F3A9D689E818}" destId="{BA67728D-9781-49E0-9FF5-80909469023F}" srcOrd="1" destOrd="0" presId="urn:microsoft.com/office/officeart/2005/8/layout/hList1"/>
    <dgm:cxn modelId="{9BB066CD-CBE0-4EB0-B084-2EA14A23FC60}" type="presParOf" srcId="{7FC4846D-2CC1-46C0-B12A-EF63354B313E}" destId="{7D846DC8-3833-4BCC-9DDC-149D06214E4F}" srcOrd="3" destOrd="0" presId="urn:microsoft.com/office/officeart/2005/8/layout/hList1"/>
    <dgm:cxn modelId="{06AD9028-C155-457E-A4A7-0CFCB7E8BD34}" type="presParOf" srcId="{7FC4846D-2CC1-46C0-B12A-EF63354B313E}" destId="{A6B56A28-1CDD-461D-9CE9-06E3B6F20B28}" srcOrd="4" destOrd="0" presId="urn:microsoft.com/office/officeart/2005/8/layout/hList1"/>
    <dgm:cxn modelId="{46A6DBF8-6C22-45D4-91C0-47EC1A4AD9DE}" type="presParOf" srcId="{A6B56A28-1CDD-461D-9CE9-06E3B6F20B28}" destId="{A5A0A13C-693A-4D2C-A94A-05D709CE789B}" srcOrd="0" destOrd="0" presId="urn:microsoft.com/office/officeart/2005/8/layout/hList1"/>
    <dgm:cxn modelId="{F844D93D-9DC5-4F55-802B-8517E2BE1AC4}" type="presParOf" srcId="{A6B56A28-1CDD-461D-9CE9-06E3B6F20B28}" destId="{3CB0BD38-3D72-474B-9421-2F49AFE225D9}" srcOrd="1" destOrd="0" presId="urn:microsoft.com/office/officeart/2005/8/layout/hList1"/>
  </dgm:cxnLst>
  <dgm:bg>
    <a:noFill/>
  </dgm:bg>
  <dgm:whole>
    <a:ln>
      <a:solidFill>
        <a:srgbClr val="EBEBEC"/>
      </a:solidFill>
    </a:ln>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79D2C-A8F2-4EDE-963F-0714FA05B590}">
      <dsp:nvSpPr>
        <dsp:cNvPr id="0" name=""/>
        <dsp:cNvSpPr/>
      </dsp:nvSpPr>
      <dsp:spPr>
        <a:xfrm>
          <a:off x="2019" y="4535"/>
          <a:ext cx="1969256" cy="777600"/>
        </a:xfrm>
        <a:prstGeom prst="rect">
          <a:avLst/>
        </a:prstGeom>
        <a:solidFill>
          <a:srgbClr val="66852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endParaRPr lang="en-US" sz="1200" b="1" kern="1200" dirty="0"/>
        </a:p>
        <a:p>
          <a:pPr marL="0" lvl="0" indent="0" algn="ctr" defTabSz="533400">
            <a:lnSpc>
              <a:spcPct val="90000"/>
            </a:lnSpc>
            <a:spcBef>
              <a:spcPct val="0"/>
            </a:spcBef>
            <a:spcAft>
              <a:spcPct val="35000"/>
            </a:spcAft>
            <a:buNone/>
          </a:pPr>
          <a:endParaRPr lang="en-US" sz="1200" b="1" kern="1200" dirty="0"/>
        </a:p>
        <a:p>
          <a:pPr marL="0" lvl="0" indent="0" algn="ctr" defTabSz="533400">
            <a:lnSpc>
              <a:spcPct val="90000"/>
            </a:lnSpc>
            <a:spcBef>
              <a:spcPct val="0"/>
            </a:spcBef>
            <a:spcAft>
              <a:spcPct val="35000"/>
            </a:spcAft>
            <a:buNone/>
          </a:pPr>
          <a:r>
            <a:rPr lang="en-US" sz="1200" b="1" kern="1200" dirty="0"/>
            <a:t>PRIMARY CARE</a:t>
          </a:r>
        </a:p>
      </dsp:txBody>
      <dsp:txXfrm>
        <a:off x="2019" y="4535"/>
        <a:ext cx="1969256" cy="777600"/>
      </dsp:txXfrm>
    </dsp:sp>
    <dsp:sp modelId="{9EB0413E-8736-4D8A-8AC9-6B298C4E426F}">
      <dsp:nvSpPr>
        <dsp:cNvPr id="0" name=""/>
        <dsp:cNvSpPr/>
      </dsp:nvSpPr>
      <dsp:spPr>
        <a:xfrm>
          <a:off x="2019" y="782135"/>
          <a:ext cx="1969256" cy="1519357"/>
        </a:xfrm>
        <a:prstGeom prst="rect">
          <a:avLst/>
        </a:prstGeom>
        <a:noFill/>
        <a:ln w="25400" cap="flat" cmpd="sng" algn="ctr">
          <a:solidFill>
            <a:srgbClr val="EBEBEC">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71120" bIns="80010" numCol="1" spcCol="1270" anchor="t" anchorCtr="0">
          <a:noAutofit/>
        </a:bodyPr>
        <a:lstStyle/>
        <a:p>
          <a:pPr marL="57150" lvl="1" indent="-57150" algn="l" defTabSz="444500">
            <a:lnSpc>
              <a:spcPct val="90000"/>
            </a:lnSpc>
            <a:spcBef>
              <a:spcPct val="0"/>
            </a:spcBef>
            <a:spcAft>
              <a:spcPct val="15000"/>
            </a:spcAft>
            <a:buClr>
              <a:srgbClr val="7FA43A"/>
            </a:buClr>
            <a:buFontTx/>
            <a:buChar char="►"/>
          </a:pPr>
          <a:r>
            <a:rPr lang="en-US" sz="1000" b="1" kern="1200" dirty="0"/>
            <a:t> Emergency:</a:t>
          </a:r>
          <a:r>
            <a:rPr lang="en-US" sz="1000" kern="1200" dirty="0"/>
            <a:t> Same day or within 24 hours of member’s call</a:t>
          </a:r>
        </a:p>
        <a:p>
          <a:pPr marL="57150" lvl="1" indent="-57150" algn="l" defTabSz="444500">
            <a:lnSpc>
              <a:spcPct val="90000"/>
            </a:lnSpc>
            <a:spcBef>
              <a:spcPct val="0"/>
            </a:spcBef>
            <a:spcAft>
              <a:spcPct val="15000"/>
            </a:spcAft>
            <a:buClr>
              <a:srgbClr val="7FA43A"/>
            </a:buClr>
            <a:buFontTx/>
            <a:buChar char="►"/>
          </a:pPr>
          <a:r>
            <a:rPr lang="en-US" sz="1000" b="1" kern="1200" dirty="0"/>
            <a:t> Urgent Care: </a:t>
          </a:r>
          <a:r>
            <a:rPr lang="en-US" sz="1000" b="0" kern="1200" dirty="0"/>
            <a:t>24</a:t>
          </a:r>
          <a:r>
            <a:rPr lang="en-US" sz="1000" b="1" kern="1200" dirty="0"/>
            <a:t> </a:t>
          </a:r>
          <a:r>
            <a:rPr lang="en-US" sz="1000" kern="1200" dirty="0"/>
            <a:t>hours/7 days a week within 48 hours of request</a:t>
          </a:r>
        </a:p>
        <a:p>
          <a:pPr marL="57150" lvl="1" indent="-57150" algn="l" defTabSz="444500">
            <a:lnSpc>
              <a:spcPct val="90000"/>
            </a:lnSpc>
            <a:spcBef>
              <a:spcPct val="0"/>
            </a:spcBef>
            <a:spcAft>
              <a:spcPct val="15000"/>
            </a:spcAft>
            <a:buClr>
              <a:srgbClr val="7FA43A"/>
            </a:buClr>
            <a:buFontTx/>
            <a:buChar char="►"/>
          </a:pPr>
          <a:r>
            <a:rPr lang="en-US" sz="1000" b="1" kern="1200" dirty="0"/>
            <a:t> Routine:</a:t>
          </a:r>
          <a:r>
            <a:rPr lang="en-US" sz="1000" kern="1200" dirty="0"/>
            <a:t> Within 6 weeks of request</a:t>
          </a:r>
        </a:p>
        <a:p>
          <a:pPr marL="57150" lvl="1" indent="-57150" algn="l" defTabSz="444500">
            <a:lnSpc>
              <a:spcPct val="90000"/>
            </a:lnSpc>
            <a:spcBef>
              <a:spcPct val="0"/>
            </a:spcBef>
            <a:spcAft>
              <a:spcPct val="15000"/>
            </a:spcAft>
            <a:buClr>
              <a:srgbClr val="7FA43A"/>
            </a:buClr>
            <a:buFontTx/>
            <a:buChar char="►"/>
          </a:pPr>
          <a:r>
            <a:rPr lang="en-US" sz="1000" b="1" kern="1200" dirty="0"/>
            <a:t> Sick Care: </a:t>
          </a:r>
          <a:r>
            <a:rPr lang="en-US" sz="1000" kern="1200" dirty="0"/>
            <a:t>Within 3 calendar days </a:t>
          </a:r>
        </a:p>
      </dsp:txBody>
      <dsp:txXfrm>
        <a:off x="2019" y="782135"/>
        <a:ext cx="1969256" cy="1519357"/>
      </dsp:txXfrm>
    </dsp:sp>
    <dsp:sp modelId="{74E08E57-AF35-479A-9BCA-F582832C2D77}">
      <dsp:nvSpPr>
        <dsp:cNvPr id="0" name=""/>
        <dsp:cNvSpPr/>
      </dsp:nvSpPr>
      <dsp:spPr>
        <a:xfrm>
          <a:off x="2246971" y="4535"/>
          <a:ext cx="1969256" cy="777600"/>
        </a:xfrm>
        <a:prstGeom prst="rect">
          <a:avLst/>
        </a:prstGeom>
        <a:solidFill>
          <a:srgbClr val="66852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endParaRPr lang="en-US" sz="1200" b="1" kern="1200" dirty="0"/>
        </a:p>
        <a:p>
          <a:pPr marL="0" lvl="0" indent="0" algn="ctr" defTabSz="533400">
            <a:lnSpc>
              <a:spcPct val="90000"/>
            </a:lnSpc>
            <a:spcBef>
              <a:spcPct val="0"/>
            </a:spcBef>
            <a:spcAft>
              <a:spcPct val="35000"/>
            </a:spcAft>
            <a:buNone/>
          </a:pPr>
          <a:endParaRPr lang="en-US" sz="1200" b="1" kern="1200" dirty="0"/>
        </a:p>
        <a:p>
          <a:pPr marL="0" lvl="0" indent="0" algn="ctr" defTabSz="533400">
            <a:lnSpc>
              <a:spcPct val="90000"/>
            </a:lnSpc>
            <a:spcBef>
              <a:spcPct val="0"/>
            </a:spcBef>
            <a:spcAft>
              <a:spcPct val="35000"/>
            </a:spcAft>
            <a:buNone/>
          </a:pPr>
          <a:r>
            <a:rPr lang="en-US" sz="1200" b="1" kern="1200" dirty="0"/>
            <a:t>SPECIALTY CARE</a:t>
          </a:r>
        </a:p>
      </dsp:txBody>
      <dsp:txXfrm>
        <a:off x="2246971" y="4535"/>
        <a:ext cx="1969256" cy="777600"/>
      </dsp:txXfrm>
    </dsp:sp>
    <dsp:sp modelId="{BA67728D-9781-49E0-9FF5-80909469023F}">
      <dsp:nvSpPr>
        <dsp:cNvPr id="0" name=""/>
        <dsp:cNvSpPr/>
      </dsp:nvSpPr>
      <dsp:spPr>
        <a:xfrm>
          <a:off x="2246971" y="782135"/>
          <a:ext cx="1969256" cy="1519357"/>
        </a:xfrm>
        <a:prstGeom prst="rect">
          <a:avLst/>
        </a:prstGeom>
        <a:noFill/>
        <a:ln w="25400" cap="flat" cmpd="sng" algn="ctr">
          <a:solidFill>
            <a:srgbClr val="EBEBEC">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71120" bIns="80010" numCol="1" spcCol="1270" anchor="t" anchorCtr="0">
          <a:noAutofit/>
        </a:bodyPr>
        <a:lstStyle/>
        <a:p>
          <a:pPr marL="57150" lvl="1" indent="-57150" algn="l" defTabSz="444500">
            <a:lnSpc>
              <a:spcPct val="90000"/>
            </a:lnSpc>
            <a:spcBef>
              <a:spcPct val="0"/>
            </a:spcBef>
            <a:spcAft>
              <a:spcPct val="15000"/>
            </a:spcAft>
            <a:buClr>
              <a:srgbClr val="7FA43A"/>
            </a:buClr>
            <a:buFontTx/>
            <a:buChar char="►"/>
          </a:pPr>
          <a:r>
            <a:rPr lang="en-US" sz="1000" b="1" kern="1200" dirty="0"/>
            <a:t> Emergency:</a:t>
          </a:r>
          <a:r>
            <a:rPr lang="en-US" sz="1000" kern="1200" dirty="0"/>
            <a:t> Within 24 hours of member’s call</a:t>
          </a:r>
        </a:p>
        <a:p>
          <a:pPr marL="57150" lvl="1" indent="-57150" algn="l" defTabSz="444500">
            <a:lnSpc>
              <a:spcPct val="90000"/>
            </a:lnSpc>
            <a:spcBef>
              <a:spcPct val="0"/>
            </a:spcBef>
            <a:spcAft>
              <a:spcPct val="15000"/>
            </a:spcAft>
            <a:buClr>
              <a:srgbClr val="7FA43A"/>
            </a:buClr>
            <a:buFontTx/>
            <a:buChar char="►"/>
          </a:pPr>
          <a:r>
            <a:rPr lang="en-US" sz="1000" b="1" kern="1200" dirty="0"/>
            <a:t> Urgent Care: </a:t>
          </a:r>
          <a:r>
            <a:rPr lang="en-US" sz="1000" b="0" kern="1200" dirty="0"/>
            <a:t>24 </a:t>
          </a:r>
          <a:r>
            <a:rPr lang="en-US" sz="1000" kern="1200" dirty="0"/>
            <a:t>hours/7 days a week within 48 hours of request</a:t>
          </a:r>
        </a:p>
        <a:p>
          <a:pPr marL="57150" lvl="1" indent="-57150" algn="l" defTabSz="444500">
            <a:lnSpc>
              <a:spcPct val="90000"/>
            </a:lnSpc>
            <a:spcBef>
              <a:spcPct val="0"/>
            </a:spcBef>
            <a:spcAft>
              <a:spcPct val="15000"/>
            </a:spcAft>
            <a:buClr>
              <a:srgbClr val="7FA43A"/>
            </a:buClr>
            <a:buFontTx/>
            <a:buChar char="►"/>
          </a:pPr>
          <a:r>
            <a:rPr lang="en-US" sz="1000" b="1" kern="1200" dirty="0"/>
            <a:t> Routine:</a:t>
          </a:r>
          <a:r>
            <a:rPr lang="en-US" sz="1000" kern="1200" dirty="0"/>
            <a:t> Within 6 weeks of request</a:t>
          </a:r>
        </a:p>
      </dsp:txBody>
      <dsp:txXfrm>
        <a:off x="2246971" y="782135"/>
        <a:ext cx="1969256" cy="1519357"/>
      </dsp:txXfrm>
    </dsp:sp>
    <dsp:sp modelId="{A5A0A13C-693A-4D2C-A94A-05D709CE789B}">
      <dsp:nvSpPr>
        <dsp:cNvPr id="0" name=""/>
        <dsp:cNvSpPr/>
      </dsp:nvSpPr>
      <dsp:spPr>
        <a:xfrm>
          <a:off x="4491924" y="4535"/>
          <a:ext cx="1969256" cy="777600"/>
        </a:xfrm>
        <a:prstGeom prst="rect">
          <a:avLst/>
        </a:prstGeom>
        <a:solidFill>
          <a:srgbClr val="66852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endParaRPr lang="en-US" sz="1200" b="1" kern="1200" dirty="0"/>
        </a:p>
        <a:p>
          <a:pPr marL="0" lvl="0" indent="0" algn="ctr" defTabSz="533400">
            <a:lnSpc>
              <a:spcPct val="90000"/>
            </a:lnSpc>
            <a:spcBef>
              <a:spcPct val="0"/>
            </a:spcBef>
            <a:spcAft>
              <a:spcPct val="35000"/>
            </a:spcAft>
            <a:buNone/>
          </a:pPr>
          <a:endParaRPr lang="en-US" sz="1200" b="1" kern="1200" dirty="0"/>
        </a:p>
        <a:p>
          <a:pPr marL="0" lvl="0" indent="0" algn="ctr" defTabSz="533400">
            <a:lnSpc>
              <a:spcPct val="90000"/>
            </a:lnSpc>
            <a:spcBef>
              <a:spcPct val="0"/>
            </a:spcBef>
            <a:spcAft>
              <a:spcPct val="35000"/>
            </a:spcAft>
            <a:buNone/>
          </a:pPr>
          <a:r>
            <a:rPr lang="en-US" sz="1200" b="1" kern="1200" dirty="0"/>
            <a:t>BEHAVIORAL HEALTH</a:t>
          </a:r>
        </a:p>
      </dsp:txBody>
      <dsp:txXfrm>
        <a:off x="4491924" y="4535"/>
        <a:ext cx="1969256" cy="777600"/>
      </dsp:txXfrm>
    </dsp:sp>
    <dsp:sp modelId="{3CB0BD38-3D72-474B-9421-2F49AFE225D9}">
      <dsp:nvSpPr>
        <dsp:cNvPr id="0" name=""/>
        <dsp:cNvSpPr/>
      </dsp:nvSpPr>
      <dsp:spPr>
        <a:xfrm>
          <a:off x="4491924" y="782135"/>
          <a:ext cx="1969256" cy="1519357"/>
        </a:xfrm>
        <a:prstGeom prst="rect">
          <a:avLst/>
        </a:prstGeom>
        <a:noFill/>
        <a:ln w="25400" cap="flat" cmpd="sng" algn="ctr">
          <a:solidFill>
            <a:srgbClr val="EBEBEC"/>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71120" bIns="80010" numCol="1" spcCol="1270" anchor="t" anchorCtr="0">
          <a:noAutofit/>
        </a:bodyPr>
        <a:lstStyle/>
        <a:p>
          <a:pPr marL="57150" lvl="1" indent="-57150" algn="l" defTabSz="444500">
            <a:lnSpc>
              <a:spcPct val="90000"/>
            </a:lnSpc>
            <a:spcBef>
              <a:spcPct val="0"/>
            </a:spcBef>
            <a:spcAft>
              <a:spcPct val="15000"/>
            </a:spcAft>
            <a:buClr>
              <a:srgbClr val="7FA43A"/>
            </a:buClr>
            <a:buFontTx/>
            <a:buChar char="►"/>
          </a:pPr>
          <a:r>
            <a:rPr lang="en-US" sz="1000" b="1" kern="1200" dirty="0"/>
            <a:t> Non-Life-Threatening Psychiatric Emergency: </a:t>
          </a:r>
          <a:r>
            <a:rPr lang="en-US" sz="1000" kern="1200" dirty="0"/>
            <a:t>Within 6 hours</a:t>
          </a:r>
        </a:p>
        <a:p>
          <a:pPr marL="57150" lvl="1" indent="-57150" algn="l" defTabSz="444500">
            <a:lnSpc>
              <a:spcPct val="90000"/>
            </a:lnSpc>
            <a:spcBef>
              <a:spcPct val="0"/>
            </a:spcBef>
            <a:spcAft>
              <a:spcPct val="15000"/>
            </a:spcAft>
            <a:buClr>
              <a:srgbClr val="7FA43A"/>
            </a:buClr>
            <a:buFontTx/>
            <a:buChar char="►"/>
          </a:pPr>
          <a:r>
            <a:rPr lang="en-US" sz="1000" b="1" kern="1200" dirty="0"/>
            <a:t> Urgent: </a:t>
          </a:r>
          <a:r>
            <a:rPr lang="en-US" sz="1000" b="0" kern="1200" dirty="0"/>
            <a:t>24 </a:t>
          </a:r>
          <a:r>
            <a:rPr lang="en-US" sz="1000" kern="1200" dirty="0"/>
            <a:t>hours/7 days a week within 48 hours of request</a:t>
          </a:r>
        </a:p>
        <a:p>
          <a:pPr marL="57150" lvl="1" indent="-57150" algn="l" defTabSz="444500">
            <a:lnSpc>
              <a:spcPct val="90000"/>
            </a:lnSpc>
            <a:spcBef>
              <a:spcPct val="0"/>
            </a:spcBef>
            <a:spcAft>
              <a:spcPct val="15000"/>
            </a:spcAft>
            <a:buClr>
              <a:srgbClr val="7FA43A"/>
            </a:buClr>
            <a:buFontTx/>
            <a:buChar char="►"/>
          </a:pPr>
          <a:r>
            <a:rPr lang="en-US" sz="1000" b="1" kern="1200" dirty="0"/>
            <a:t> Routine (Initial Assessment):</a:t>
          </a:r>
          <a:r>
            <a:rPr lang="en-US" sz="1000" kern="1200" dirty="0"/>
            <a:t> Within 10 business days or 14 calendar days, whichever is earlier</a:t>
          </a:r>
        </a:p>
      </dsp:txBody>
      <dsp:txXfrm>
        <a:off x="4491924" y="782135"/>
        <a:ext cx="1969256" cy="1519357"/>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57" name="Google Shape;5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r>
              <a:rPr lang="en-US" dirty="0"/>
              <a:t>Reference provider manual for detail </a:t>
            </a:r>
          </a:p>
          <a:p>
            <a:r>
              <a:rPr lang="en-US" dirty="0"/>
              <a:t>Making tele-health available 24 hrs a day 365 days a year </a:t>
            </a:r>
          </a:p>
        </p:txBody>
      </p:sp>
    </p:spTree>
    <p:extLst>
      <p:ext uri="{BB962C8B-B14F-4D97-AF65-F5344CB8AC3E}">
        <p14:creationId xmlns:p14="http://schemas.microsoft.com/office/powerpoint/2010/main" val="9442617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826157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5C3FF-52AC-1695-75D8-B12F9FE9A8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01671B-42A9-6D8B-39CF-28D8B296DA6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B79C5862-E23E-6320-C700-CCE2546DA70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539903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pPr marL="158750" indent="0">
              <a:buNone/>
            </a:pPr>
            <a:r>
              <a:rPr lang="en-US" dirty="0"/>
              <a:t>Very important to keep information on PNM up to date</a:t>
            </a:r>
          </a:p>
        </p:txBody>
      </p:sp>
    </p:spTree>
    <p:extLst>
      <p:ext uri="{BB962C8B-B14F-4D97-AF65-F5344CB8AC3E}">
        <p14:creationId xmlns:p14="http://schemas.microsoft.com/office/powerpoint/2010/main" val="24167656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pPr marL="158750" indent="0">
              <a:buNone/>
            </a:pPr>
            <a:r>
              <a:rPr lang="en-US" dirty="0"/>
              <a:t>If they have any questions- ODM conducted trainings that are also available at this link </a:t>
            </a:r>
          </a:p>
          <a:p>
            <a:pPr marL="158750" indent="0">
              <a:buNone/>
            </a:pPr>
            <a:endParaRPr lang="en-US" dirty="0"/>
          </a:p>
          <a:p>
            <a:pPr marL="158750" indent="0">
              <a:buNone/>
            </a:pPr>
            <a:endParaRPr lang="en-US" dirty="0"/>
          </a:p>
        </p:txBody>
      </p:sp>
    </p:spTree>
    <p:extLst>
      <p:ext uri="{BB962C8B-B14F-4D97-AF65-F5344CB8AC3E}">
        <p14:creationId xmlns:p14="http://schemas.microsoft.com/office/powerpoint/2010/main" val="8063060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r>
              <a:rPr lang="en-US" dirty="0"/>
              <a:t>Cannot load providers not listed on PNM </a:t>
            </a:r>
          </a:p>
          <a:p>
            <a:r>
              <a:rPr lang="en-US" dirty="0"/>
              <a:t>If you have not registered with ODM </a:t>
            </a:r>
          </a:p>
          <a:p>
            <a:r>
              <a:rPr lang="en-US" dirty="0"/>
              <a:t>We recommend you starting enrollment process at the same time. </a:t>
            </a:r>
          </a:p>
        </p:txBody>
      </p:sp>
    </p:spTree>
    <p:extLst>
      <p:ext uri="{BB962C8B-B14F-4D97-AF65-F5344CB8AC3E}">
        <p14:creationId xmlns:p14="http://schemas.microsoft.com/office/powerpoint/2010/main" val="5426948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291303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929306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390967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E5D4C-DA11-6ED0-F216-66517F8DC6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1304B8-1003-9801-64E3-403B63EC3FF3}"/>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83A9179E-209C-C0EC-38FB-EE4B71EC3A7A}"/>
              </a:ext>
            </a:extLst>
          </p:cNvPr>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4032586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a:extLst>
            <a:ext uri="{FF2B5EF4-FFF2-40B4-BE49-F238E27FC236}">
              <a16:creationId xmlns:a16="http://schemas.microsoft.com/office/drawing/2014/main" id="{0A2D5672-FD39-44CB-112D-299C4D2605FE}"/>
            </a:ext>
          </a:extLst>
        </p:cNvPr>
        <p:cNvGrpSpPr/>
        <p:nvPr/>
      </p:nvGrpSpPr>
      <p:grpSpPr>
        <a:xfrm>
          <a:off x="0" y="0"/>
          <a:ext cx="0" cy="0"/>
          <a:chOff x="0" y="0"/>
          <a:chExt cx="0" cy="0"/>
        </a:xfrm>
      </p:grpSpPr>
      <p:sp>
        <p:nvSpPr>
          <p:cNvPr id="60" name="Google Shape;60;g1105ff2fd22_0_10:notes">
            <a:extLst>
              <a:ext uri="{FF2B5EF4-FFF2-40B4-BE49-F238E27FC236}">
                <a16:creationId xmlns:a16="http://schemas.microsoft.com/office/drawing/2014/main" id="{F0E583BF-D2F9-8524-117C-0D4BA793D33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61" name="Google Shape;61;g1105ff2fd22_0_10:notes">
            <a:extLst>
              <a:ext uri="{FF2B5EF4-FFF2-40B4-BE49-F238E27FC236}">
                <a16:creationId xmlns:a16="http://schemas.microsoft.com/office/drawing/2014/main" id="{2ACC313D-17C0-B98A-F933-98954AAC7D1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400" dirty="0">
              <a:solidFill>
                <a:srgbClr val="FF0000"/>
              </a:solidFill>
              <a:latin typeface="Arial Narrow" panose="020B0606020202030204" pitchFamily="34" charset="0"/>
            </a:endParaRPr>
          </a:p>
        </p:txBody>
      </p:sp>
    </p:spTree>
    <p:extLst>
      <p:ext uri="{BB962C8B-B14F-4D97-AF65-F5344CB8AC3E}">
        <p14:creationId xmlns:p14="http://schemas.microsoft.com/office/powerpoint/2010/main" val="13237613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r>
              <a:rPr lang="en-US" dirty="0"/>
              <a:t>Previously we have a reactive approach and now moving to proactive </a:t>
            </a:r>
          </a:p>
          <a:p>
            <a:endParaRPr lang="en-US" dirty="0"/>
          </a:p>
          <a:p>
            <a:r>
              <a:rPr lang="en-US" dirty="0"/>
              <a:t>Keeping member at center of everything that we do </a:t>
            </a:r>
          </a:p>
          <a:p>
            <a:r>
              <a:rPr lang="en-US" dirty="0"/>
              <a:t>Care managers will work and make sure all needs are met and work will all entities to c ordinate care to our members. </a:t>
            </a:r>
          </a:p>
        </p:txBody>
      </p:sp>
    </p:spTree>
    <p:extLst>
      <p:ext uri="{BB962C8B-B14F-4D97-AF65-F5344CB8AC3E}">
        <p14:creationId xmlns:p14="http://schemas.microsoft.com/office/powerpoint/2010/main" val="13932759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82EDF-BB90-7461-F4BC-84FA4C5BA3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EF7F53-16F4-014A-2A27-CEAAD0DAF53D}"/>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BB99663F-1F1D-681A-167C-6BD0C840C7D9}"/>
              </a:ext>
            </a:extLst>
          </p:cNvPr>
          <p:cNvSpPr>
            <a:spLocks noGrp="1"/>
          </p:cNvSpPr>
          <p:nvPr>
            <p:ph type="body" idx="1"/>
          </p:nvPr>
        </p:nvSpPr>
        <p:spPr/>
        <p:txBody>
          <a:bodyPr/>
          <a:lstStyle/>
          <a:p>
            <a:r>
              <a:rPr lang="en-US" dirty="0"/>
              <a:t>Mention email address </a:t>
            </a:r>
          </a:p>
        </p:txBody>
      </p:sp>
    </p:spTree>
    <p:extLst>
      <p:ext uri="{BB962C8B-B14F-4D97-AF65-F5344CB8AC3E}">
        <p14:creationId xmlns:p14="http://schemas.microsoft.com/office/powerpoint/2010/main" val="34768125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pPr marL="158750" indent="0">
              <a:buNone/>
            </a:pPr>
            <a:r>
              <a:rPr lang="en-US" dirty="0"/>
              <a:t>But only in place for claims as of 2/1/23</a:t>
            </a:r>
          </a:p>
          <a:p>
            <a:pPr marL="158750" indent="0">
              <a:buNone/>
            </a:pPr>
            <a:endParaRPr lang="en-US" dirty="0"/>
          </a:p>
          <a:p>
            <a:pPr marL="158750" indent="0">
              <a:buNone/>
            </a:pPr>
            <a:r>
              <a:rPr lang="en-US" dirty="0"/>
              <a:t>Under next gen agreement the FI is set up </a:t>
            </a:r>
          </a:p>
          <a:p>
            <a:pPr marL="158750" indent="0">
              <a:buNone/>
            </a:pPr>
            <a:endParaRPr lang="en-US" dirty="0"/>
          </a:p>
          <a:p>
            <a:pPr marL="158750" indent="0">
              <a:buNone/>
            </a:pPr>
            <a:r>
              <a:rPr lang="en-US" dirty="0"/>
              <a:t>For the MCP as of 2/1/23 the FI will be responsible for claims only at this time. </a:t>
            </a:r>
          </a:p>
        </p:txBody>
      </p:sp>
    </p:spTree>
    <p:extLst>
      <p:ext uri="{BB962C8B-B14F-4D97-AF65-F5344CB8AC3E}">
        <p14:creationId xmlns:p14="http://schemas.microsoft.com/office/powerpoint/2010/main" val="20390558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r>
              <a:rPr lang="en-US" dirty="0"/>
              <a:t>There are several ways in which Buckeye Claims can be billed</a:t>
            </a:r>
          </a:p>
          <a:p>
            <a:r>
              <a:rPr lang="en-US" dirty="0"/>
              <a:t>At a later date PA will also go through FI TBD </a:t>
            </a:r>
          </a:p>
          <a:p>
            <a:endParaRPr lang="en-US" dirty="0"/>
          </a:p>
          <a:p>
            <a:endParaRPr lang="en-US" dirty="0"/>
          </a:p>
          <a:p>
            <a:r>
              <a:rPr lang="en-US" dirty="0"/>
              <a:t>FTC- First time claims </a:t>
            </a:r>
          </a:p>
          <a:p>
            <a:endParaRPr lang="en-US" dirty="0"/>
          </a:p>
        </p:txBody>
      </p:sp>
    </p:spTree>
    <p:extLst>
      <p:ext uri="{BB962C8B-B14F-4D97-AF65-F5344CB8AC3E}">
        <p14:creationId xmlns:p14="http://schemas.microsoft.com/office/powerpoint/2010/main" val="35989505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r>
              <a:rPr lang="en-US" dirty="0"/>
              <a:t>Electronic Claims  submitted after DOS after 2/1/23 can be submitted using the new pater ID’s listed below </a:t>
            </a:r>
          </a:p>
          <a:p>
            <a:r>
              <a:rPr lang="en-US" dirty="0"/>
              <a:t> </a:t>
            </a:r>
          </a:p>
          <a:p>
            <a:r>
              <a:rPr lang="en-US" dirty="0"/>
              <a:t>For EDI questions and concerns, </a:t>
            </a:r>
          </a:p>
          <a:p>
            <a:endParaRPr lang="en-US" dirty="0"/>
          </a:p>
          <a:p>
            <a:r>
              <a:rPr lang="en-US" dirty="0"/>
              <a:t>Paper claims can also be submitted for Medical and Behavioral health at the addresses listed below </a:t>
            </a:r>
          </a:p>
        </p:txBody>
      </p:sp>
    </p:spTree>
    <p:extLst>
      <p:ext uri="{BB962C8B-B14F-4D97-AF65-F5344CB8AC3E}">
        <p14:creationId xmlns:p14="http://schemas.microsoft.com/office/powerpoint/2010/main" val="34939191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r>
              <a:rPr lang="en-US" dirty="0"/>
              <a:t>Must be enrolled with ODM to </a:t>
            </a:r>
          </a:p>
          <a:p>
            <a:endParaRPr lang="en-US" dirty="0"/>
          </a:p>
          <a:p>
            <a:r>
              <a:rPr lang="en-US" dirty="0"/>
              <a:t>Non billing providers must be </a:t>
            </a:r>
          </a:p>
        </p:txBody>
      </p:sp>
    </p:spTree>
    <p:extLst>
      <p:ext uri="{BB962C8B-B14F-4D97-AF65-F5344CB8AC3E}">
        <p14:creationId xmlns:p14="http://schemas.microsoft.com/office/powerpoint/2010/main" val="14006802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pPr marL="158750" indent="0">
              <a:buNone/>
            </a:pPr>
            <a:r>
              <a:rPr lang="en-US" dirty="0"/>
              <a:t>More details in this regard can be found on our website </a:t>
            </a:r>
          </a:p>
        </p:txBody>
      </p:sp>
    </p:spTree>
    <p:extLst>
      <p:ext uri="{BB962C8B-B14F-4D97-AF65-F5344CB8AC3E}">
        <p14:creationId xmlns:p14="http://schemas.microsoft.com/office/powerpoint/2010/main" val="29886740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11616503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r>
              <a:rPr lang="en-US" dirty="0"/>
              <a:t>Call out time frames- we now only have 48 hours </a:t>
            </a:r>
          </a:p>
          <a:p>
            <a:r>
              <a:rPr lang="en-US" dirty="0"/>
              <a:t>Now only have 10 days </a:t>
            </a:r>
          </a:p>
          <a:p>
            <a:r>
              <a:rPr lang="en-US" dirty="0"/>
              <a:t>Who can file an appeal </a:t>
            </a:r>
          </a:p>
        </p:txBody>
      </p:sp>
    </p:spTree>
    <p:extLst>
      <p:ext uri="{BB962C8B-B14F-4D97-AF65-F5344CB8AC3E}">
        <p14:creationId xmlns:p14="http://schemas.microsoft.com/office/powerpoint/2010/main" val="39269659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7A5B4-0A9D-AF0E-4D7F-82713F58BE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F6DCFE-F897-46D1-213F-E93965CD944F}"/>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511AEB07-93D1-949C-47E2-3091FA5E90F9}"/>
              </a:ext>
            </a:extLst>
          </p:cNvPr>
          <p:cNvSpPr>
            <a:spLocks noGrp="1"/>
          </p:cNvSpPr>
          <p:nvPr>
            <p:ph type="body" idx="1"/>
          </p:nvPr>
        </p:nvSpPr>
        <p:spPr/>
        <p:txBody>
          <a:bodyPr/>
          <a:lstStyle/>
          <a:p>
            <a:r>
              <a:rPr lang="en-US" dirty="0"/>
              <a:t>Call out time frames- we now only have 48 hours </a:t>
            </a:r>
          </a:p>
          <a:p>
            <a:r>
              <a:rPr lang="en-US" dirty="0"/>
              <a:t>Now only have 10 days </a:t>
            </a:r>
          </a:p>
          <a:p>
            <a:r>
              <a:rPr lang="en-US" dirty="0"/>
              <a:t>Who can file an appeal </a:t>
            </a:r>
          </a:p>
        </p:txBody>
      </p:sp>
    </p:spTree>
    <p:extLst>
      <p:ext uri="{BB962C8B-B14F-4D97-AF65-F5344CB8AC3E}">
        <p14:creationId xmlns:p14="http://schemas.microsoft.com/office/powerpoint/2010/main" val="3958116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7259F-0049-D198-7717-94CAC6B92A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419410-F0AD-A40B-2888-B64BAAF85D6B}"/>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E0F98A56-8027-6CE9-FE52-7A8BAE4CBDB5}"/>
              </a:ext>
            </a:extLst>
          </p:cNvPr>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5186763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D9C46-E6EA-7407-BDEA-3493041655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270361-E0AD-5D6D-72D4-5BBB0F05EF49}"/>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A8D736C2-5437-EFFF-BD48-1F379B884F05}"/>
              </a:ext>
            </a:extLst>
          </p:cNvPr>
          <p:cNvSpPr>
            <a:spLocks noGrp="1"/>
          </p:cNvSpPr>
          <p:nvPr>
            <p:ph type="body" idx="1"/>
          </p:nvPr>
        </p:nvSpPr>
        <p:spPr/>
        <p:txBody>
          <a:bodyPr/>
          <a:lstStyle/>
          <a:p>
            <a:r>
              <a:rPr lang="en-US" dirty="0"/>
              <a:t>Call out time frames- we now only have 48 hours </a:t>
            </a:r>
          </a:p>
          <a:p>
            <a:r>
              <a:rPr lang="en-US" dirty="0"/>
              <a:t>Now only have 10 days </a:t>
            </a:r>
          </a:p>
          <a:p>
            <a:r>
              <a:rPr lang="en-US" dirty="0"/>
              <a:t>Who can file an appeal </a:t>
            </a:r>
          </a:p>
        </p:txBody>
      </p:sp>
    </p:spTree>
    <p:extLst>
      <p:ext uri="{BB962C8B-B14F-4D97-AF65-F5344CB8AC3E}">
        <p14:creationId xmlns:p14="http://schemas.microsoft.com/office/powerpoint/2010/main" val="26001459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C64CD-472B-B31B-0DED-B76B9F68F4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6482CA-57F6-3AED-BA54-7B21726B00E3}"/>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6B4C5F96-9370-A7EE-FBB1-25093CBFFBDE}"/>
              </a:ext>
            </a:extLst>
          </p:cNvPr>
          <p:cNvSpPr>
            <a:spLocks noGrp="1"/>
          </p:cNvSpPr>
          <p:nvPr>
            <p:ph type="body" idx="1"/>
          </p:nvPr>
        </p:nvSpPr>
        <p:spPr/>
        <p:txBody>
          <a:bodyPr/>
          <a:lstStyle/>
          <a:p>
            <a:r>
              <a:rPr lang="en-US" dirty="0"/>
              <a:t>Call out time frames- we now only have 48 hours </a:t>
            </a:r>
          </a:p>
          <a:p>
            <a:r>
              <a:rPr lang="en-US" dirty="0"/>
              <a:t>Now only have 10 days </a:t>
            </a:r>
          </a:p>
          <a:p>
            <a:r>
              <a:rPr lang="en-US" dirty="0"/>
              <a:t>Who can file an appeal </a:t>
            </a:r>
          </a:p>
        </p:txBody>
      </p:sp>
    </p:spTree>
    <p:extLst>
      <p:ext uri="{BB962C8B-B14F-4D97-AF65-F5344CB8AC3E}">
        <p14:creationId xmlns:p14="http://schemas.microsoft.com/office/powerpoint/2010/main" val="10712223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71993-E127-93A0-06F3-824328DABC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A871AD-065E-992F-ACB1-E2D443B13A3D}"/>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7FE5D74F-A292-8517-6608-80466AAF65B6}"/>
              </a:ext>
            </a:extLst>
          </p:cNvPr>
          <p:cNvSpPr>
            <a:spLocks noGrp="1"/>
          </p:cNvSpPr>
          <p:nvPr>
            <p:ph type="body" idx="1"/>
          </p:nvPr>
        </p:nvSpPr>
        <p:spPr/>
        <p:txBody>
          <a:bodyPr/>
          <a:lstStyle/>
          <a:p>
            <a:r>
              <a:rPr lang="en-US" dirty="0"/>
              <a:t>Call out time frames- we now only have 48 hours </a:t>
            </a:r>
          </a:p>
          <a:p>
            <a:r>
              <a:rPr lang="en-US" dirty="0"/>
              <a:t>Now only have 10 days </a:t>
            </a:r>
          </a:p>
          <a:p>
            <a:r>
              <a:rPr lang="en-US" dirty="0"/>
              <a:t>Who can file an appeal </a:t>
            </a:r>
          </a:p>
        </p:txBody>
      </p:sp>
    </p:spTree>
    <p:extLst>
      <p:ext uri="{BB962C8B-B14F-4D97-AF65-F5344CB8AC3E}">
        <p14:creationId xmlns:p14="http://schemas.microsoft.com/office/powerpoint/2010/main" val="30217832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pPr marL="158750" indent="0">
              <a:buNone/>
            </a:pPr>
            <a:r>
              <a:rPr lang="en-US" dirty="0" err="1"/>
              <a:t>Remeinder</a:t>
            </a:r>
            <a:r>
              <a:rPr lang="en-US" dirty="0"/>
              <a:t>- in October Medicaid moved to this </a:t>
            </a:r>
          </a:p>
        </p:txBody>
      </p:sp>
    </p:spTree>
    <p:extLst>
      <p:ext uri="{BB962C8B-B14F-4D97-AF65-F5344CB8AC3E}">
        <p14:creationId xmlns:p14="http://schemas.microsoft.com/office/powerpoint/2010/main" val="42328693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35142813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r>
              <a:rPr lang="en-US"/>
              <a:t>BCP works closely </a:t>
            </a:r>
          </a:p>
          <a:p>
            <a:endParaRPr lang="en-US"/>
          </a:p>
          <a:p>
            <a:r>
              <a:rPr lang="en-US"/>
              <a:t>We are still responsible to medical portion of benefits . </a:t>
            </a:r>
          </a:p>
          <a:p>
            <a:endParaRPr lang="en-US"/>
          </a:p>
          <a:p>
            <a:r>
              <a:rPr lang="en-US"/>
              <a:t>Contact us and questions </a:t>
            </a:r>
          </a:p>
        </p:txBody>
      </p:sp>
    </p:spTree>
    <p:extLst>
      <p:ext uri="{BB962C8B-B14F-4D97-AF65-F5344CB8AC3E}">
        <p14:creationId xmlns:p14="http://schemas.microsoft.com/office/powerpoint/2010/main" val="41885216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874124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noRot="1" noChangeAspect="1" noChangeArrowheads="1" noTextEdit="1"/>
          </p:cNvSpPr>
          <p:nvPr>
            <p:ph type="sldImg"/>
          </p:nvPr>
        </p:nvSpPr>
        <p:spPr>
          <a:xfrm>
            <a:off x="409575" y="698500"/>
            <a:ext cx="6203950" cy="3490913"/>
          </a:xfrm>
          <a:ln/>
        </p:spPr>
        <p:txBody>
          <a:bodyPr/>
          <a:lstStyle/>
          <a:p>
            <a:endParaRPr lang="en-US"/>
          </a:p>
        </p:txBody>
      </p:sp>
      <p:sp>
        <p:nvSpPr>
          <p:cNvPr id="72706" name="Rectangle 3"/>
          <p:cNvSpPr>
            <a:spLocks noGrp="1" noChangeArrowheads="1"/>
          </p:cNvSpPr>
          <p:nvPr>
            <p:ph type="body" idx="1"/>
          </p:nvPr>
        </p:nvSpPr>
        <p:spPr>
          <a:noFill/>
        </p:spPr>
        <p:txBody>
          <a:bodyPr/>
          <a:lstStyle/>
          <a:p>
            <a:pPr eaLnBrk="1" hangingPunct="1"/>
            <a:endParaRPr lang="en-US"/>
          </a:p>
        </p:txBody>
      </p:sp>
    </p:spTree>
    <p:extLst>
      <p:ext uri="{BB962C8B-B14F-4D97-AF65-F5344CB8AC3E}">
        <p14:creationId xmlns:p14="http://schemas.microsoft.com/office/powerpoint/2010/main" val="15064905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997107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315840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73580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2994267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pPr marL="158750" indent="0">
              <a:buNone/>
            </a:pPr>
            <a:r>
              <a:rPr lang="en-US" dirty="0"/>
              <a:t>	</a:t>
            </a:r>
          </a:p>
        </p:txBody>
      </p:sp>
    </p:spTree>
    <p:extLst>
      <p:ext uri="{BB962C8B-B14F-4D97-AF65-F5344CB8AC3E}">
        <p14:creationId xmlns:p14="http://schemas.microsoft.com/office/powerpoint/2010/main" val="4185571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a:p>
        </p:txBody>
      </p:sp>
      <p:sp>
        <p:nvSpPr>
          <p:cNvPr id="3" name="Notes Placeholder 2"/>
          <p:cNvSpPr>
            <a:spLocks noGrp="1"/>
          </p:cNvSpPr>
          <p:nvPr>
            <p:ph type="body" idx="1"/>
          </p:nvPr>
        </p:nvSpPr>
        <p:spPr/>
        <p:txBody>
          <a:bodyPr/>
          <a:lstStyle/>
          <a:p>
            <a:r>
              <a:rPr lang="en-US" dirty="0"/>
              <a:t>Call out key improvements </a:t>
            </a:r>
          </a:p>
          <a:p>
            <a:endParaRPr lang="en-US" dirty="0"/>
          </a:p>
          <a:p>
            <a:r>
              <a:rPr lang="en-US" dirty="0"/>
              <a:t>Focus on the individual and wellness. Free up time for providers to better serve our members </a:t>
            </a:r>
          </a:p>
          <a:p>
            <a:r>
              <a:rPr lang="en-US" dirty="0"/>
              <a:t>And preventive care </a:t>
            </a:r>
          </a:p>
        </p:txBody>
      </p:sp>
    </p:spTree>
    <p:extLst>
      <p:ext uri="{BB962C8B-B14F-4D97-AF65-F5344CB8AC3E}">
        <p14:creationId xmlns:p14="http://schemas.microsoft.com/office/powerpoint/2010/main" val="14063932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reserve="1">
  <p:cSld name="Title slide">
    <p:spTree>
      <p:nvGrpSpPr>
        <p:cNvPr id="1" name="Shape 9"/>
        <p:cNvGrpSpPr/>
        <p:nvPr/>
      </p:nvGrpSpPr>
      <p:grpSpPr>
        <a:xfrm>
          <a:off x="0" y="0"/>
          <a:ext cx="0" cy="0"/>
          <a:chOff x="0" y="0"/>
          <a:chExt cx="0" cy="0"/>
        </a:xfrm>
      </p:grpSpPr>
      <p:pic>
        <p:nvPicPr>
          <p:cNvPr id="10" name="Google Shape;10;p2"/>
          <p:cNvPicPr preferRelativeResize="0"/>
          <p:nvPr/>
        </p:nvPicPr>
        <p:blipFill>
          <a:blip r:embed="rId2">
            <a:alphaModFix/>
          </a:blip>
          <a:stretch>
            <a:fillRect/>
          </a:stretch>
        </p:blipFill>
        <p:spPr>
          <a:xfrm>
            <a:off x="0" y="0"/>
            <a:ext cx="9144003" cy="5143501"/>
          </a:xfrm>
          <a:prstGeom prst="rect">
            <a:avLst/>
          </a:prstGeom>
          <a:noFill/>
          <a:ln>
            <a:noFill/>
          </a:ln>
        </p:spPr>
      </p:pic>
      <p:sp>
        <p:nvSpPr>
          <p:cNvPr id="11" name="Google Shape;11;p2"/>
          <p:cNvSpPr txBox="1">
            <a:spLocks noGrp="1"/>
          </p:cNvSpPr>
          <p:nvPr>
            <p:ph type="ctrTitle"/>
          </p:nvPr>
        </p:nvSpPr>
        <p:spPr>
          <a:xfrm>
            <a:off x="311701" y="492750"/>
            <a:ext cx="7006800" cy="957300"/>
          </a:xfrm>
          <a:prstGeom prst="rect">
            <a:avLst/>
          </a:prstGeom>
        </p:spPr>
        <p:txBody>
          <a:bodyPr spcFirstLastPara="1" wrap="square" lIns="91425" tIns="91425" rIns="91425" bIns="91425" anchor="t" anchorCtr="0">
            <a:noAutofit/>
          </a:bodyPr>
          <a:lstStyle>
            <a:lvl1pPr lvl="0">
              <a:spcBef>
                <a:spcPts val="0"/>
              </a:spcBef>
              <a:spcAft>
                <a:spcPts val="0"/>
              </a:spcAft>
              <a:buClr>
                <a:srgbClr val="7A9529"/>
              </a:buClr>
              <a:buSzPts val="3600"/>
              <a:buNone/>
              <a:defRPr sz="4800" b="0">
                <a:solidFill>
                  <a:srgbClr val="7A9529"/>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2" name="Google Shape;12;p2"/>
          <p:cNvSpPr txBox="1">
            <a:spLocks noGrp="1"/>
          </p:cNvSpPr>
          <p:nvPr>
            <p:ph type="subTitle" idx="1"/>
          </p:nvPr>
        </p:nvSpPr>
        <p:spPr>
          <a:xfrm>
            <a:off x="311700" y="1155225"/>
            <a:ext cx="8520600" cy="4779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rgbClr val="000000"/>
              </a:buClr>
              <a:buSzPts val="1800"/>
              <a:buNone/>
              <a:defRPr sz="2800">
                <a:solidFill>
                  <a:srgbClr val="000000"/>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Tree>
    <p:extLst>
      <p:ext uri="{BB962C8B-B14F-4D97-AF65-F5344CB8AC3E}">
        <p14:creationId xmlns:p14="http://schemas.microsoft.com/office/powerpoint/2010/main" val="1029981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reserve="1">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3853207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reserve="1">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3742131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reserve="1">
  <p:cSld name="Section header">
    <p:spTree>
      <p:nvGrpSpPr>
        <p:cNvPr id="1" name="Shape 13"/>
        <p:cNvGrpSpPr/>
        <p:nvPr/>
      </p:nvGrpSpPr>
      <p:grpSpPr>
        <a:xfrm>
          <a:off x="0" y="0"/>
          <a:ext cx="0" cy="0"/>
          <a:chOff x="0" y="0"/>
          <a:chExt cx="0" cy="0"/>
        </a:xfrm>
      </p:grpSpPr>
      <p:pic>
        <p:nvPicPr>
          <p:cNvPr id="14" name="Google Shape;14;p3"/>
          <p:cNvPicPr preferRelativeResize="0"/>
          <p:nvPr/>
        </p:nvPicPr>
        <p:blipFill>
          <a:blip r:embed="rId2">
            <a:alphaModFix/>
          </a:blip>
          <a:stretch>
            <a:fillRect/>
          </a:stretch>
        </p:blipFill>
        <p:spPr>
          <a:xfrm>
            <a:off x="0" y="0"/>
            <a:ext cx="9144003" cy="5143487"/>
          </a:xfrm>
          <a:prstGeom prst="rect">
            <a:avLst/>
          </a:prstGeom>
          <a:noFill/>
          <a:ln>
            <a:noFill/>
          </a:ln>
        </p:spPr>
      </p:pic>
      <p:sp>
        <p:nvSpPr>
          <p:cNvPr id="15" name="Google Shape;15;p3"/>
          <p:cNvSpPr txBox="1">
            <a:spLocks noGrp="1"/>
          </p:cNvSpPr>
          <p:nvPr>
            <p:ph type="title"/>
          </p:nvPr>
        </p:nvSpPr>
        <p:spPr>
          <a:xfrm>
            <a:off x="311700" y="68675"/>
            <a:ext cx="8520600" cy="4082700"/>
          </a:xfrm>
          <a:prstGeom prst="rect">
            <a:avLst/>
          </a:prstGeom>
        </p:spPr>
        <p:txBody>
          <a:bodyPr spcFirstLastPara="1" wrap="square" lIns="91425" tIns="91425" rIns="91425" bIns="91425" anchor="ctr" anchorCtr="0">
            <a:noAutofit/>
          </a:bodyPr>
          <a:lstStyle>
            <a:lvl1pPr lvl="0">
              <a:spcBef>
                <a:spcPts val="0"/>
              </a:spcBef>
              <a:spcAft>
                <a:spcPts val="0"/>
              </a:spcAft>
              <a:buClr>
                <a:srgbClr val="FFFFFF"/>
              </a:buClr>
              <a:buSzPts val="6000"/>
              <a:buNone/>
              <a:defRPr sz="6000" b="0">
                <a:solidFill>
                  <a:srgbClr val="FFFFFF"/>
                </a:solidFill>
              </a:defRPr>
            </a:lvl1pPr>
            <a:lvl2pPr lvl="1" algn="ctr">
              <a:spcBef>
                <a:spcPts val="0"/>
              </a:spcBef>
              <a:spcAft>
                <a:spcPts val="0"/>
              </a:spcAft>
              <a:buSzPts val="6000"/>
              <a:buNone/>
              <a:defRPr sz="6000" b="1"/>
            </a:lvl2pPr>
            <a:lvl3pPr lvl="2" algn="ctr">
              <a:spcBef>
                <a:spcPts val="0"/>
              </a:spcBef>
              <a:spcAft>
                <a:spcPts val="0"/>
              </a:spcAft>
              <a:buSzPts val="6000"/>
              <a:buNone/>
              <a:defRPr sz="6000" b="1"/>
            </a:lvl3pPr>
            <a:lvl4pPr lvl="3" algn="ctr">
              <a:spcBef>
                <a:spcPts val="0"/>
              </a:spcBef>
              <a:spcAft>
                <a:spcPts val="0"/>
              </a:spcAft>
              <a:buSzPts val="6000"/>
              <a:buNone/>
              <a:defRPr sz="6000" b="1"/>
            </a:lvl4pPr>
            <a:lvl5pPr lvl="4" algn="ctr">
              <a:spcBef>
                <a:spcPts val="0"/>
              </a:spcBef>
              <a:spcAft>
                <a:spcPts val="0"/>
              </a:spcAft>
              <a:buSzPts val="6000"/>
              <a:buNone/>
              <a:defRPr sz="6000" b="1"/>
            </a:lvl5pPr>
            <a:lvl6pPr lvl="5" algn="ctr">
              <a:spcBef>
                <a:spcPts val="0"/>
              </a:spcBef>
              <a:spcAft>
                <a:spcPts val="0"/>
              </a:spcAft>
              <a:buSzPts val="6000"/>
              <a:buNone/>
              <a:defRPr sz="6000" b="1"/>
            </a:lvl6pPr>
            <a:lvl7pPr lvl="6" algn="ctr">
              <a:spcBef>
                <a:spcPts val="0"/>
              </a:spcBef>
              <a:spcAft>
                <a:spcPts val="0"/>
              </a:spcAft>
              <a:buSzPts val="6000"/>
              <a:buNone/>
              <a:defRPr sz="6000" b="1"/>
            </a:lvl7pPr>
            <a:lvl8pPr lvl="7" algn="ctr">
              <a:spcBef>
                <a:spcPts val="0"/>
              </a:spcBef>
              <a:spcAft>
                <a:spcPts val="0"/>
              </a:spcAft>
              <a:buSzPts val="6000"/>
              <a:buNone/>
              <a:defRPr sz="6000" b="1"/>
            </a:lvl8pPr>
            <a:lvl9pPr lvl="8" algn="ctr">
              <a:spcBef>
                <a:spcPts val="0"/>
              </a:spcBef>
              <a:spcAft>
                <a:spcPts val="0"/>
              </a:spcAft>
              <a:buSzPts val="6000"/>
              <a:buNone/>
              <a:defRPr sz="6000" b="1"/>
            </a:lvl9pPr>
          </a:lstStyle>
          <a:p>
            <a:endParaRPr dirty="0"/>
          </a:p>
        </p:txBody>
      </p:sp>
    </p:spTree>
    <p:extLst>
      <p:ext uri="{BB962C8B-B14F-4D97-AF65-F5344CB8AC3E}">
        <p14:creationId xmlns:p14="http://schemas.microsoft.com/office/powerpoint/2010/main" val="1579818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reserve="1">
  <p:cSld name="Title and body">
    <p:spTree>
      <p:nvGrpSpPr>
        <p:cNvPr id="1" name="Shape 16"/>
        <p:cNvGrpSpPr/>
        <p:nvPr/>
      </p:nvGrpSpPr>
      <p:grpSpPr>
        <a:xfrm>
          <a:off x="0" y="0"/>
          <a:ext cx="0" cy="0"/>
          <a:chOff x="0" y="0"/>
          <a:chExt cx="0" cy="0"/>
        </a:xfrm>
      </p:grpSpPr>
      <p:pic>
        <p:nvPicPr>
          <p:cNvPr id="17" name="Google Shape;17;p4"/>
          <p:cNvPicPr preferRelativeResize="0"/>
          <p:nvPr/>
        </p:nvPicPr>
        <p:blipFill>
          <a:blip r:embed="rId2">
            <a:alphaModFix/>
          </a:blip>
          <a:stretch>
            <a:fillRect/>
          </a:stretch>
        </p:blipFill>
        <p:spPr>
          <a:xfrm>
            <a:off x="0" y="0"/>
            <a:ext cx="9144003" cy="5143501"/>
          </a:xfrm>
          <a:prstGeom prst="rect">
            <a:avLst/>
          </a:prstGeom>
          <a:noFill/>
          <a:ln>
            <a:noFill/>
          </a:ln>
        </p:spPr>
      </p:pic>
      <p:sp>
        <p:nvSpPr>
          <p:cNvPr id="18" name="Google Shape;18;p4"/>
          <p:cNvSpPr txBox="1">
            <a:spLocks noGrp="1"/>
          </p:cNvSpPr>
          <p:nvPr>
            <p:ph type="title"/>
          </p:nvPr>
        </p:nvSpPr>
        <p:spPr>
          <a:xfrm>
            <a:off x="311700" y="20847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Clr>
                <a:srgbClr val="7A9529"/>
              </a:buClr>
              <a:buSzPts val="3400"/>
              <a:buNone/>
              <a:defRPr sz="3400" b="0">
                <a:solidFill>
                  <a:srgbClr val="7A9529"/>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19" name="Google Shape;19;p4"/>
          <p:cNvSpPr txBox="1">
            <a:spLocks noGrp="1"/>
          </p:cNvSpPr>
          <p:nvPr>
            <p:ph type="body" idx="1"/>
          </p:nvPr>
        </p:nvSpPr>
        <p:spPr>
          <a:xfrm>
            <a:off x="311700" y="82432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Clr>
                <a:srgbClr val="4184B5"/>
              </a:buClr>
              <a:buSzPts val="1800"/>
              <a:buChar char="●"/>
              <a:defRPr>
                <a:solidFill>
                  <a:srgbClr val="000000"/>
                </a:solidFill>
              </a:defRPr>
            </a:lvl1pPr>
            <a:lvl2pPr marL="914400" lvl="1" indent="-342900">
              <a:spcBef>
                <a:spcPts val="1000"/>
              </a:spcBef>
              <a:spcAft>
                <a:spcPts val="0"/>
              </a:spcAft>
              <a:buClr>
                <a:srgbClr val="4184B5"/>
              </a:buClr>
              <a:buSzPts val="1800"/>
              <a:buChar char="○"/>
              <a:defRPr sz="1800">
                <a:solidFill>
                  <a:srgbClr val="000000"/>
                </a:solidFill>
              </a:defRPr>
            </a:lvl2pPr>
            <a:lvl3pPr marL="1371600" lvl="2" indent="-342900">
              <a:spcBef>
                <a:spcPts val="1000"/>
              </a:spcBef>
              <a:spcAft>
                <a:spcPts val="0"/>
              </a:spcAft>
              <a:buClr>
                <a:srgbClr val="4184B5"/>
              </a:buClr>
              <a:buSzPts val="1800"/>
              <a:buChar char="■"/>
              <a:defRPr sz="1800">
                <a:solidFill>
                  <a:srgbClr val="000000"/>
                </a:solidFill>
              </a:defRPr>
            </a:lvl3pPr>
            <a:lvl4pPr marL="1828800" lvl="3" indent="-317500">
              <a:spcBef>
                <a:spcPts val="100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Tree>
    <p:extLst>
      <p:ext uri="{BB962C8B-B14F-4D97-AF65-F5344CB8AC3E}">
        <p14:creationId xmlns:p14="http://schemas.microsoft.com/office/powerpoint/2010/main" val="2405418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reserve="1">
  <p:cSld name="Title and two columns">
    <p:spTree>
      <p:nvGrpSpPr>
        <p:cNvPr id="1" name="Shape 20"/>
        <p:cNvGrpSpPr/>
        <p:nvPr/>
      </p:nvGrpSpPr>
      <p:grpSpPr>
        <a:xfrm>
          <a:off x="0" y="0"/>
          <a:ext cx="0" cy="0"/>
          <a:chOff x="0" y="0"/>
          <a:chExt cx="0" cy="0"/>
        </a:xfrm>
      </p:grpSpPr>
      <p:pic>
        <p:nvPicPr>
          <p:cNvPr id="21" name="Google Shape;21;p5"/>
          <p:cNvPicPr preferRelativeResize="0"/>
          <p:nvPr/>
        </p:nvPicPr>
        <p:blipFill>
          <a:blip r:embed="rId2">
            <a:alphaModFix/>
          </a:blip>
          <a:stretch>
            <a:fillRect/>
          </a:stretch>
        </p:blipFill>
        <p:spPr>
          <a:xfrm>
            <a:off x="0" y="0"/>
            <a:ext cx="9144018" cy="5143499"/>
          </a:xfrm>
          <a:prstGeom prst="rect">
            <a:avLst/>
          </a:prstGeom>
          <a:noFill/>
          <a:ln>
            <a:noFill/>
          </a:ln>
        </p:spPr>
      </p:pic>
      <p:sp>
        <p:nvSpPr>
          <p:cNvPr id="22" name="Google Shape;22;p5"/>
          <p:cNvSpPr txBox="1">
            <a:spLocks noGrp="1"/>
          </p:cNvSpPr>
          <p:nvPr>
            <p:ph type="title"/>
          </p:nvPr>
        </p:nvSpPr>
        <p:spPr>
          <a:xfrm>
            <a:off x="311700" y="20847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Clr>
                <a:srgbClr val="7A9529"/>
              </a:buClr>
              <a:buSzPts val="3400"/>
              <a:buNone/>
              <a:defRPr sz="3400" b="0">
                <a:solidFill>
                  <a:srgbClr val="7A9529"/>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23" name="Google Shape;23;p5"/>
          <p:cNvSpPr txBox="1">
            <a:spLocks noGrp="1"/>
          </p:cNvSpPr>
          <p:nvPr>
            <p:ph type="body" idx="1"/>
          </p:nvPr>
        </p:nvSpPr>
        <p:spPr>
          <a:xfrm>
            <a:off x="311700" y="82432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Clr>
                <a:srgbClr val="4184B5"/>
              </a:buClr>
              <a:buSzPts val="1800"/>
              <a:buChar char="●"/>
              <a:defRPr>
                <a:solidFill>
                  <a:srgbClr val="000000"/>
                </a:solidFill>
              </a:defRPr>
            </a:lvl1pPr>
            <a:lvl2pPr marL="914400" lvl="1" indent="-342900">
              <a:spcBef>
                <a:spcPts val="1000"/>
              </a:spcBef>
              <a:spcAft>
                <a:spcPts val="0"/>
              </a:spcAft>
              <a:buClr>
                <a:srgbClr val="4184B5"/>
              </a:buClr>
              <a:buSzPts val="1800"/>
              <a:buChar char="○"/>
              <a:defRPr sz="1800">
                <a:solidFill>
                  <a:srgbClr val="000000"/>
                </a:solidFill>
              </a:defRPr>
            </a:lvl2pPr>
            <a:lvl3pPr marL="1371600" lvl="2" indent="-342900">
              <a:spcBef>
                <a:spcPts val="1000"/>
              </a:spcBef>
              <a:spcAft>
                <a:spcPts val="0"/>
              </a:spcAft>
              <a:buClr>
                <a:srgbClr val="4184B5"/>
              </a:buClr>
              <a:buSzPts val="1800"/>
              <a:buChar char="■"/>
              <a:defRPr sz="1800">
                <a:solidFill>
                  <a:srgbClr val="000000"/>
                </a:solidFill>
              </a:defRPr>
            </a:lvl3pPr>
            <a:lvl4pPr marL="1828800" lvl="3" indent="-317500">
              <a:spcBef>
                <a:spcPts val="100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Tree>
    <p:extLst>
      <p:ext uri="{BB962C8B-B14F-4D97-AF65-F5344CB8AC3E}">
        <p14:creationId xmlns:p14="http://schemas.microsoft.com/office/powerpoint/2010/main" val="3532346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reserve="1">
  <p:cSld name="Title only">
    <p:spTree>
      <p:nvGrpSpPr>
        <p:cNvPr id="1" name="Shape 24"/>
        <p:cNvGrpSpPr/>
        <p:nvPr/>
      </p:nvGrpSpPr>
      <p:grpSpPr>
        <a:xfrm>
          <a:off x="0" y="0"/>
          <a:ext cx="0" cy="0"/>
          <a:chOff x="0" y="0"/>
          <a:chExt cx="0" cy="0"/>
        </a:xfrm>
      </p:grpSpPr>
      <p:pic>
        <p:nvPicPr>
          <p:cNvPr id="25" name="Google Shape;25;p6"/>
          <p:cNvPicPr preferRelativeResize="0"/>
          <p:nvPr/>
        </p:nvPicPr>
        <p:blipFill>
          <a:blip r:embed="rId2">
            <a:alphaModFix/>
          </a:blip>
          <a:stretch>
            <a:fillRect/>
          </a:stretch>
        </p:blipFill>
        <p:spPr>
          <a:xfrm>
            <a:off x="0" y="0"/>
            <a:ext cx="9143997" cy="5143490"/>
          </a:xfrm>
          <a:prstGeom prst="rect">
            <a:avLst/>
          </a:prstGeom>
          <a:noFill/>
          <a:ln>
            <a:noFill/>
          </a:ln>
        </p:spPr>
      </p:pic>
      <p:sp>
        <p:nvSpPr>
          <p:cNvPr id="26" name="Google Shape;26;p6"/>
          <p:cNvSpPr txBox="1">
            <a:spLocks noGrp="1"/>
          </p:cNvSpPr>
          <p:nvPr>
            <p:ph type="title"/>
          </p:nvPr>
        </p:nvSpPr>
        <p:spPr>
          <a:xfrm>
            <a:off x="311700" y="208475"/>
            <a:ext cx="4923300" cy="572700"/>
          </a:xfrm>
          <a:prstGeom prst="rect">
            <a:avLst/>
          </a:prstGeom>
        </p:spPr>
        <p:txBody>
          <a:bodyPr spcFirstLastPara="1" wrap="square" lIns="91425" tIns="91425" rIns="91425" bIns="91425" anchor="t" anchorCtr="0">
            <a:noAutofit/>
          </a:bodyPr>
          <a:lstStyle>
            <a:lvl1pPr lvl="0">
              <a:spcBef>
                <a:spcPts val="0"/>
              </a:spcBef>
              <a:spcAft>
                <a:spcPts val="0"/>
              </a:spcAft>
              <a:buClr>
                <a:srgbClr val="7A9529"/>
              </a:buClr>
              <a:buSzPts val="3400"/>
              <a:buNone/>
              <a:defRPr sz="3400" b="0">
                <a:solidFill>
                  <a:srgbClr val="7A9529"/>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27" name="Google Shape;27;p6"/>
          <p:cNvSpPr txBox="1">
            <a:spLocks noGrp="1"/>
          </p:cNvSpPr>
          <p:nvPr>
            <p:ph type="body" idx="1"/>
          </p:nvPr>
        </p:nvSpPr>
        <p:spPr>
          <a:xfrm>
            <a:off x="311700" y="824325"/>
            <a:ext cx="4976700" cy="4258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Clr>
                <a:srgbClr val="4184B5"/>
              </a:buClr>
              <a:buSzPts val="1800"/>
              <a:buChar char="●"/>
              <a:defRPr>
                <a:solidFill>
                  <a:srgbClr val="000000"/>
                </a:solidFill>
              </a:defRPr>
            </a:lvl1pPr>
            <a:lvl2pPr marL="914400" lvl="1" indent="-342900">
              <a:spcBef>
                <a:spcPts val="1000"/>
              </a:spcBef>
              <a:spcAft>
                <a:spcPts val="0"/>
              </a:spcAft>
              <a:buClr>
                <a:srgbClr val="4184B5"/>
              </a:buClr>
              <a:buSzPts val="1800"/>
              <a:buChar char="○"/>
              <a:defRPr sz="1800">
                <a:solidFill>
                  <a:srgbClr val="000000"/>
                </a:solidFill>
              </a:defRPr>
            </a:lvl2pPr>
            <a:lvl3pPr marL="1371600" lvl="2" indent="-342900">
              <a:spcBef>
                <a:spcPts val="1000"/>
              </a:spcBef>
              <a:spcAft>
                <a:spcPts val="0"/>
              </a:spcAft>
              <a:buClr>
                <a:srgbClr val="4184B5"/>
              </a:buClr>
              <a:buSzPts val="1800"/>
              <a:buChar char="■"/>
              <a:defRPr sz="1800">
                <a:solidFill>
                  <a:srgbClr val="000000"/>
                </a:solidFill>
              </a:defRPr>
            </a:lvl3pPr>
            <a:lvl4pPr marL="1828800" lvl="3" indent="-317500">
              <a:spcBef>
                <a:spcPts val="100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Tree>
    <p:extLst>
      <p:ext uri="{BB962C8B-B14F-4D97-AF65-F5344CB8AC3E}">
        <p14:creationId xmlns:p14="http://schemas.microsoft.com/office/powerpoint/2010/main" val="740424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reserve="1">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151936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reserve="1">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3566981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reserve="1">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411903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reserve="1">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3952780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919131929"/>
      </p:ext>
    </p:extLst>
  </p:cSld>
  <p:clrMap bg1="lt1" tx1="dk1" bg2="dk2" tx2="lt2" accent1="accent1" accent2="accent2" accent3="accent3" accent4="accent4" accent5="accent5" accent6="accent6" hlink="hlink" folHlink="folHlink"/>
  <p:sldLayoutIdLst>
    <p:sldLayoutId id="2147483666"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www.buckeyehealthplan.com/providers/our-provider-engagement-adm.html"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buckeyehealthplan.com/providers.html"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7.svg"/><Relationship Id="rId18" Type="http://schemas.openxmlformats.org/officeDocument/2006/relationships/image" Target="../media/image20.svg"/><Relationship Id="rId26" Type="http://schemas.openxmlformats.org/officeDocument/2006/relationships/image" Target="../media/image24.svg"/><Relationship Id="rId3" Type="http://schemas.openxmlformats.org/officeDocument/2006/relationships/hyperlink" Target="https://www.buckeyehealthplan.com/providers/become-a-provider.html" TargetMode="External"/><Relationship Id="rId21" Type="http://schemas.openxmlformats.org/officeDocument/2006/relationships/hyperlink" Target="https://www.buckeyehealthplan.com/providers/resources/clinical-payment-policies.html" TargetMode="External"/><Relationship Id="rId7" Type="http://schemas.openxmlformats.org/officeDocument/2006/relationships/hyperlink" Target="https://www.buckeyehealthplan.com/find-a-doctor.html" TargetMode="External"/><Relationship Id="rId12" Type="http://schemas.openxmlformats.org/officeDocument/2006/relationships/image" Target="../media/image16.svg"/><Relationship Id="rId17" Type="http://schemas.openxmlformats.org/officeDocument/2006/relationships/image" Target="../media/image19.svg"/><Relationship Id="rId25" Type="http://schemas.openxmlformats.org/officeDocument/2006/relationships/hyperlink" Target="https://www.buckeyehealthplan.com/providers/resources/pregnancy---prenatal-information.html" TargetMode="External"/><Relationship Id="rId2" Type="http://schemas.openxmlformats.org/officeDocument/2006/relationships/notesSlide" Target="../notesSlides/notesSlide8.xml"/><Relationship Id="rId16" Type="http://schemas.openxmlformats.org/officeDocument/2006/relationships/hyperlink" Target="https://www.buckeyehealthplan.com/providers/provider-communications/provider-update-newsletter.html" TargetMode="External"/><Relationship Id="rId20" Type="http://schemas.openxmlformats.org/officeDocument/2006/relationships/image" Target="../media/image21.svg"/><Relationship Id="rId29" Type="http://schemas.openxmlformats.org/officeDocument/2006/relationships/hyperlink" Target="http://www.buckeyehealthplan.com/" TargetMode="External"/><Relationship Id="rId1" Type="http://schemas.openxmlformats.org/officeDocument/2006/relationships/slideLayout" Target="../slideLayouts/slideLayout3.xml"/><Relationship Id="rId6" Type="http://schemas.openxmlformats.org/officeDocument/2006/relationships/image" Target="../media/image13.svg"/><Relationship Id="rId11" Type="http://schemas.openxmlformats.org/officeDocument/2006/relationships/hyperlink" Target="https://www.buckeyehealthplan.com/providers/training-and-education.html" TargetMode="External"/><Relationship Id="rId24" Type="http://schemas.openxmlformats.org/officeDocument/2006/relationships/image" Target="../media/image23.svg"/><Relationship Id="rId5" Type="http://schemas.openxmlformats.org/officeDocument/2006/relationships/hyperlink" Target="https://www.buckeyehealthplan.com/providers.html" TargetMode="External"/><Relationship Id="rId15" Type="http://schemas.openxmlformats.org/officeDocument/2006/relationships/image" Target="../media/image18.svg"/><Relationship Id="rId23" Type="http://schemas.openxmlformats.org/officeDocument/2006/relationships/hyperlink" Target="https://www.buckeyehealthplan.com/providers/pharmacy.html" TargetMode="External"/><Relationship Id="rId28" Type="http://schemas.openxmlformats.org/officeDocument/2006/relationships/image" Target="../media/image25.svg"/><Relationship Id="rId10" Type="http://schemas.openxmlformats.org/officeDocument/2006/relationships/image" Target="../media/image15.svg"/><Relationship Id="rId19" Type="http://schemas.openxmlformats.org/officeDocument/2006/relationships/hyperlink" Target="https://www.buckeyehealthplan.com/providers/resources/Dispute-AppealsMedicaid.html" TargetMode="External"/><Relationship Id="rId4" Type="http://schemas.openxmlformats.org/officeDocument/2006/relationships/image" Target="../media/image12.svg"/><Relationship Id="rId9" Type="http://schemas.openxmlformats.org/officeDocument/2006/relationships/hyperlink" Target="https://www.buckeyehealthplan.com/providers/resources/forms-resources.html" TargetMode="External"/><Relationship Id="rId14" Type="http://schemas.openxmlformats.org/officeDocument/2006/relationships/hyperlink" Target="https://www.buckeyehealthplan.com/providers/prior-authorization/preauth-check.html" TargetMode="External"/><Relationship Id="rId22" Type="http://schemas.openxmlformats.org/officeDocument/2006/relationships/image" Target="../media/image22.svg"/><Relationship Id="rId27" Type="http://schemas.openxmlformats.org/officeDocument/2006/relationships/hyperlink" Target="https://www.buckeyehealthplan.com/providers/resources/report-fraud.html"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buckeyehealthplan.com/providers/resources/forms-resources.html" TargetMode="External"/><Relationship Id="rId7" Type="http://schemas.openxmlformats.org/officeDocument/2006/relationships/hyperlink" Target="mailto:OHNegotiators@centene.com" TargetMode="External"/><Relationship Id="rId2" Type="http://schemas.openxmlformats.org/officeDocument/2006/relationships/hyperlink" Target="https://www.buckeyehealthplan.com/providers.html" TargetMode="External"/><Relationship Id="rId1" Type="http://schemas.openxmlformats.org/officeDocument/2006/relationships/slideLayout" Target="../slideLayouts/slideLayout3.xml"/><Relationship Id="rId6" Type="http://schemas.openxmlformats.org/officeDocument/2006/relationships/hyperlink" Target="mailto:Ohiocontracting@centene.com" TargetMode="External"/><Relationship Id="rId5" Type="http://schemas.openxmlformats.org/officeDocument/2006/relationships/hyperlink" Target="https://www.buckeyehealthplan.com/providers/prior-authorization/preauth-check.html" TargetMode="External"/><Relationship Id="rId4" Type="http://schemas.openxmlformats.org/officeDocument/2006/relationships/hyperlink" Target="https://www.buckeyehealthplan.com/providers/training-and-education.html"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buckeyehealthplan.com/providers/resources/forms-resources.html" TargetMode="External"/><Relationship Id="rId2" Type="http://schemas.openxmlformats.org/officeDocument/2006/relationships/hyperlink" Target="mailto:OhioContracting@Centene.com"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www.buckeyehealthplan.com/providers/provider-communications/provider-update-newsletter.html" TargetMode="External"/><Relationship Id="rId1" Type="http://schemas.openxmlformats.org/officeDocument/2006/relationships/slideLayout" Target="../slideLayouts/slideLayout4.xml"/><Relationship Id="rId4" Type="http://schemas.openxmlformats.org/officeDocument/2006/relationships/hyperlink" Target="https://app.hatchbuck.com/OnlineForm/21925554957"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31.svg"/><Relationship Id="rId5" Type="http://schemas.openxmlformats.org/officeDocument/2006/relationships/image" Target="../media/image30.svg"/><Relationship Id="rId4" Type="http://schemas.openxmlformats.org/officeDocument/2006/relationships/image" Target="../media/image29.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2.png"/><Relationship Id="rId7" Type="http://schemas.openxmlformats.org/officeDocument/2006/relationships/diagramQuickStyle" Target="../diagrams/quickStyle1.xml"/><Relationship Id="rId12"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diagramLayout" Target="../diagrams/layout1.xml"/><Relationship Id="rId11" Type="http://schemas.openxmlformats.org/officeDocument/2006/relationships/image" Target="../media/image34.png"/><Relationship Id="rId5" Type="http://schemas.openxmlformats.org/officeDocument/2006/relationships/diagramData" Target="../diagrams/data1.xml"/><Relationship Id="rId10" Type="http://schemas.openxmlformats.org/officeDocument/2006/relationships/image" Target="../media/image33.png"/><Relationship Id="rId4" Type="http://schemas.openxmlformats.org/officeDocument/2006/relationships/hyperlink" Target="https://www.buckeyehealthplan.com/providers/resources/forms-resources.html" TargetMode="External"/><Relationship Id="rId9" Type="http://schemas.microsoft.com/office/2007/relationships/diagramDrawing" Target="../diagrams/drawing1.xml"/></Relationships>
</file>

<file path=ppt/slides/_rels/slide21.xml.rels><?xml version="1.0" encoding="UTF-8" standalone="yes"?>
<Relationships xmlns="http://schemas.openxmlformats.org/package/2006/relationships"><Relationship Id="rId3" Type="http://schemas.openxmlformats.org/officeDocument/2006/relationships/hyperlink" Target="https://www.buckeyehealthplan.com/providers/training-and-education/required-training.html"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managedcare.medicaid.ohio.gov/managed-care/centralized-credentialing"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39.svg"/><Relationship Id="rId5" Type="http://schemas.openxmlformats.org/officeDocument/2006/relationships/image" Target="../media/image38.svg"/><Relationship Id="rId4" Type="http://schemas.openxmlformats.org/officeDocument/2006/relationships/image" Target="../media/image37.svg"/></Relationships>
</file>

<file path=ppt/slides/_rels/slide26.xml.rels><?xml version="1.0" encoding="UTF-8" standalone="yes"?>
<Relationships xmlns="http://schemas.openxmlformats.org/package/2006/relationships"><Relationship Id="rId3" Type="http://schemas.openxmlformats.org/officeDocument/2006/relationships/hyperlink" Target="https://www.buckeyehealthplan.com/providers/become-a-provider.html" TargetMode="External"/><Relationship Id="rId2" Type="http://schemas.openxmlformats.org/officeDocument/2006/relationships/hyperlink" Target="https://www.buckeyehealthplan.com/providers.html" TargetMode="External"/><Relationship Id="rId1" Type="http://schemas.openxmlformats.org/officeDocument/2006/relationships/slideLayout" Target="../slideLayouts/slideLayout4.xml"/><Relationship Id="rId5" Type="http://schemas.openxmlformats.org/officeDocument/2006/relationships/hyperlink" Target="https://www.buckeyehealthplan.com/providers/resources/forms-resources.html" TargetMode="External"/><Relationship Id="rId4" Type="http://schemas.openxmlformats.org/officeDocument/2006/relationships/hyperlink" Target="mailto:OhioContracting@centene.com"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buckeyehealthplan.com/providers/prior-authorization/preauth-check.html"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hyperlink" Target="https://apps.availity.com/availity/web/public.elegant.login" TargetMode="External"/><Relationship Id="rId4" Type="http://schemas.openxmlformats.org/officeDocument/2006/relationships/hyperlink" Target="https://www.buckeyehealthplan.com/providers.html"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42.svg"/><Relationship Id="rId4" Type="http://schemas.openxmlformats.org/officeDocument/2006/relationships/image" Target="../media/image41.svg"/></Relationships>
</file>

<file path=ppt/slides/_rels/slide31.xml.rels><?xml version="1.0" encoding="UTF-8" standalone="yes"?>
<Relationships xmlns="http://schemas.openxmlformats.org/package/2006/relationships"><Relationship Id="rId3" Type="http://schemas.openxmlformats.org/officeDocument/2006/relationships/hyperlink" Target="https://www.buckeyehealthplan.com/providers/resources/forms-resources.html"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hyperlink" Target="https://www.buckeyehealthplan.com/providers/resources/pregnancy---prenatal-information.html"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hyperlink" Target="https://www.buckeyehealthplan.com/providers/resources/forms-resources.html"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hyperlink" Target="mailto:Buckeye_Care_Coordination_Escalations@CENTENE.COM"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managedcare.medicaid.ohio.gov/managed-care/fiscal-intermediary"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9.xml"/><Relationship Id="rId5" Type="http://schemas.openxmlformats.org/officeDocument/2006/relationships/image" Target="../media/image47.png"/><Relationship Id="rId4" Type="http://schemas.openxmlformats.org/officeDocument/2006/relationships/hyperlink" Target="https://managedcare.medicaid.ohio.gov/managed-care/fiscal-intermediary"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hyperlink" Target="https://www.buckeyehealthplan.com/providers.html" TargetMode="External"/><Relationship Id="rId2" Type="http://schemas.openxmlformats.org/officeDocument/2006/relationships/notesSlide" Target="../notesSlides/notesSlide24.xml"/><Relationship Id="rId1" Type="http://schemas.openxmlformats.org/officeDocument/2006/relationships/slideLayout" Target="../slideLayouts/slideLayout9.xml"/><Relationship Id="rId5" Type="http://schemas.openxmlformats.org/officeDocument/2006/relationships/hyperlink" Target="https://apps.availity.com/availity/web/public.elegant.login" TargetMode="External"/><Relationship Id="rId4" Type="http://schemas.openxmlformats.org/officeDocument/2006/relationships/hyperlink" Target="mailto:EDIBA@centene.com"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9.xml"/><Relationship Id="rId5" Type="http://schemas.openxmlformats.org/officeDocument/2006/relationships/hyperlink" Target="http://medicaid.ohio.gov/static/About+Us/PoliciesGuidelines/MAL/MAL622-A.pdf" TargetMode="External"/><Relationship Id="rId4" Type="http://schemas.openxmlformats.org/officeDocument/2006/relationships/hyperlink" Target="https://medicaid.ohio.gov/resources-for-providers/billing/hipaa-5010-implementation/companion-guides/guides" TargetMode="Externa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hyperlink" Target="https://www.buckeyehealthplan.com/providers/resources/Dispute-AppealsMedicaid/appointing-a-representative.html" TargetMode="External"/><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hyperlink" Target="https://www.buckeyehealthplan.com/providers.html" TargetMode="External"/><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hyperlink" Target="https://managedcare.medicaid.ohio.gov/managed-care/single-pharmacy-benefit-manager" TargetMode="External"/><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managedcare.medicaid.ohio.gov/managed-care/ohiorise" TargetMode="External"/><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hyperlink" Target="mailto:OHRiseNetwork@aetna.com"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managedcare.medicaid.ohio.gov/managed-care/ohiorise/2-OhioRISE-Comunity-And-Provider-Trainings" TargetMode="External"/><Relationship Id="rId2" Type="http://schemas.openxmlformats.org/officeDocument/2006/relationships/hyperlink" Target="mailto:OhioRISE@medicaid.ohio.gov" TargetMode="Externa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hyperlink" Target="https://managedcare.medicaid.ohio.gov/managed-care/ohiorise/4-cans-resources" TargetMode="Externa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3.svg"/><Relationship Id="rId2" Type="http://schemas.openxmlformats.org/officeDocument/2006/relationships/image" Target="../media/image49.png"/><Relationship Id="rId1" Type="http://schemas.openxmlformats.org/officeDocument/2006/relationships/slideLayout" Target="../slideLayouts/slideLayout3.xml"/><Relationship Id="rId6" Type="http://schemas.openxmlformats.org/officeDocument/2006/relationships/image" Target="../media/image52.svg"/><Relationship Id="rId5" Type="http://schemas.openxmlformats.org/officeDocument/2006/relationships/hyperlink" Target="https://www.buckeyehealthplan.com/providers.html" TargetMode="External"/><Relationship Id="rId4" Type="http://schemas.openxmlformats.org/officeDocument/2006/relationships/image" Target="../media/image51.sv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buckeyehealthplan.com/providers.html"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availity.com/providers/"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hyperlink" Target="https://www.availity.com/documents/learning/LP_AP_GetStarted/index.html#/" TargetMode="External"/><Relationship Id="rId4" Type="http://schemas.openxmlformats.org/officeDocument/2006/relationships/hyperlink" Target="https://www.buckeyehealthplan.com/providers.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2" name="Title 1">
            <a:extLst>
              <a:ext uri="{FF2B5EF4-FFF2-40B4-BE49-F238E27FC236}">
                <a16:creationId xmlns:a16="http://schemas.microsoft.com/office/drawing/2014/main" id="{ED8E44EF-6AE5-E0C4-2101-D1EF64C0C011}"/>
              </a:ext>
            </a:extLst>
          </p:cNvPr>
          <p:cNvSpPr>
            <a:spLocks noGrp="1"/>
          </p:cNvSpPr>
          <p:nvPr>
            <p:ph type="ctrTitle"/>
          </p:nvPr>
        </p:nvSpPr>
        <p:spPr>
          <a:xfrm>
            <a:off x="311701" y="395772"/>
            <a:ext cx="7006800" cy="957300"/>
          </a:xfrm>
        </p:spPr>
        <p:txBody>
          <a:bodyPr anchor="ctr"/>
          <a:lstStyle/>
          <a:p>
            <a:r>
              <a:rPr lang="en-US" dirty="0"/>
              <a:t>Provider Orientation</a:t>
            </a:r>
          </a:p>
        </p:txBody>
      </p:sp>
      <p:sp>
        <p:nvSpPr>
          <p:cNvPr id="3" name="Subtitle 2">
            <a:extLst>
              <a:ext uri="{FF2B5EF4-FFF2-40B4-BE49-F238E27FC236}">
                <a16:creationId xmlns:a16="http://schemas.microsoft.com/office/drawing/2014/main" id="{694F1AF6-6584-22C4-CA24-A34F3761C01B}"/>
              </a:ext>
            </a:extLst>
          </p:cNvPr>
          <p:cNvSpPr>
            <a:spLocks noGrp="1"/>
          </p:cNvSpPr>
          <p:nvPr>
            <p:ph type="subTitle" idx="1"/>
          </p:nvPr>
        </p:nvSpPr>
        <p:spPr/>
        <p:txBody>
          <a:bodyPr anchor="ctr"/>
          <a:lstStyle/>
          <a:p>
            <a:r>
              <a:rPr lang="en-US" dirty="0"/>
              <a:t>2026 Medicaid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E55089-15C4-4FFE-BA71-D1BC54F36564}"/>
              </a:ext>
            </a:extLst>
          </p:cNvPr>
          <p:cNvSpPr>
            <a:spLocks noGrp="1"/>
          </p:cNvSpPr>
          <p:nvPr>
            <p:ph type="title"/>
          </p:nvPr>
        </p:nvSpPr>
        <p:spPr>
          <a:xfrm>
            <a:off x="311700" y="166913"/>
            <a:ext cx="8520600" cy="572700"/>
          </a:xfrm>
        </p:spPr>
        <p:txBody>
          <a:bodyPr anchor="ctr"/>
          <a:lstStyle/>
          <a:p>
            <a:pPr>
              <a:tabLst>
                <a:tab pos="5661025" algn="l"/>
              </a:tabLst>
            </a:pPr>
            <a:r>
              <a:rPr lang="en-US" dirty="0">
                <a:solidFill>
                  <a:srgbClr val="7FA43A"/>
                </a:solidFill>
              </a:rPr>
              <a:t>Provider Services</a:t>
            </a:r>
          </a:p>
        </p:txBody>
      </p:sp>
      <p:sp>
        <p:nvSpPr>
          <p:cNvPr id="2" name="Content Placeholder 1">
            <a:extLst>
              <a:ext uri="{FF2B5EF4-FFF2-40B4-BE49-F238E27FC236}">
                <a16:creationId xmlns:a16="http://schemas.microsoft.com/office/drawing/2014/main" id="{824656A5-8315-4432-A5BD-E1ED70FBDC86}"/>
              </a:ext>
            </a:extLst>
          </p:cNvPr>
          <p:cNvSpPr>
            <a:spLocks noGrp="1"/>
          </p:cNvSpPr>
          <p:nvPr>
            <p:ph type="body" idx="1"/>
          </p:nvPr>
        </p:nvSpPr>
        <p:spPr/>
        <p:txBody>
          <a:bodyPr>
            <a:normAutofit/>
          </a:bodyPr>
          <a:lstStyle/>
          <a:p>
            <a:pPr marL="0" indent="0">
              <a:lnSpc>
                <a:spcPct val="105000"/>
              </a:lnSpc>
              <a:buNone/>
            </a:pPr>
            <a:r>
              <a:rPr lang="en-US" sz="1800" dirty="0">
                <a:latin typeface="+mn-lt"/>
                <a:cs typeface="Calibri"/>
              </a:rPr>
              <a:t>Our Provider Services staff is your first stop in your quest for information. They are available to you and your staff to answer questions, listen to your concerns, assist with patients, respond to your Buckeye Plan inquiries, and connect you to your Buckeye Provider Engagement Administrator.</a:t>
            </a:r>
          </a:p>
          <a:p>
            <a:pPr>
              <a:lnSpc>
                <a:spcPct val="105000"/>
              </a:lnSpc>
            </a:pPr>
            <a:endParaRPr lang="en-US" sz="1800" dirty="0">
              <a:latin typeface="+mn-lt"/>
              <a:cs typeface="Calibri" panose="020F0502020204030204" pitchFamily="34" charset="0"/>
            </a:endParaRPr>
          </a:p>
          <a:p>
            <a:pPr marL="0" indent="0">
              <a:lnSpc>
                <a:spcPct val="105000"/>
              </a:lnSpc>
              <a:buNone/>
            </a:pPr>
            <a:r>
              <a:rPr lang="en-US" sz="1800" dirty="0">
                <a:latin typeface="+mn-lt"/>
                <a:cs typeface="Calibri"/>
              </a:rPr>
              <a:t>Provider Services hours of operation: Monday-Friday 7:00 a.m.-8 p.m. (EST)</a:t>
            </a:r>
          </a:p>
          <a:p>
            <a:pPr marL="0" indent="0">
              <a:lnSpc>
                <a:spcPct val="105000"/>
              </a:lnSpc>
              <a:buNone/>
            </a:pPr>
            <a:endParaRPr lang="en-US" sz="1800" dirty="0">
              <a:latin typeface="+mn-lt"/>
              <a:cs typeface="Calibri" panose="020F0502020204030204" pitchFamily="34" charset="0"/>
            </a:endParaRPr>
          </a:p>
          <a:p>
            <a:pPr marL="0" indent="0">
              <a:lnSpc>
                <a:spcPct val="105000"/>
              </a:lnSpc>
              <a:buNone/>
            </a:pPr>
            <a:r>
              <a:rPr lang="en-US" sz="1800" dirty="0">
                <a:latin typeface="+mn-lt"/>
                <a:cs typeface="Calibri" panose="020F0502020204030204" pitchFamily="34" charset="0"/>
              </a:rPr>
              <a:t>Contact the Provider Services Toll Free Help Line at 866-296-8731. </a:t>
            </a:r>
          </a:p>
        </p:txBody>
      </p:sp>
    </p:spTree>
    <p:extLst>
      <p:ext uri="{BB962C8B-B14F-4D97-AF65-F5344CB8AC3E}">
        <p14:creationId xmlns:p14="http://schemas.microsoft.com/office/powerpoint/2010/main" val="786959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9DB447C-9A16-42A2-8DB0-7E4160BF61DA}"/>
              </a:ext>
            </a:extLst>
          </p:cNvPr>
          <p:cNvSpPr>
            <a:spLocks noGrp="1"/>
          </p:cNvSpPr>
          <p:nvPr>
            <p:ph type="title"/>
          </p:nvPr>
        </p:nvSpPr>
        <p:spPr>
          <a:xfrm>
            <a:off x="311700" y="146132"/>
            <a:ext cx="8520600" cy="572700"/>
          </a:xfrm>
        </p:spPr>
        <p:txBody>
          <a:bodyPr anchor="ctr"/>
          <a:lstStyle/>
          <a:p>
            <a:r>
              <a:rPr lang="en-US" dirty="0">
                <a:solidFill>
                  <a:srgbClr val="7FA43A"/>
                </a:solidFill>
              </a:rPr>
              <a:t>Provider Engagement  </a:t>
            </a:r>
          </a:p>
        </p:txBody>
      </p:sp>
      <p:sp>
        <p:nvSpPr>
          <p:cNvPr id="2" name="Content Placeholder 1">
            <a:extLst>
              <a:ext uri="{FF2B5EF4-FFF2-40B4-BE49-F238E27FC236}">
                <a16:creationId xmlns:a16="http://schemas.microsoft.com/office/drawing/2014/main" id="{B1753024-3E4E-4F30-97BF-6DD3DC695905}"/>
              </a:ext>
            </a:extLst>
          </p:cNvPr>
          <p:cNvSpPr>
            <a:spLocks noGrp="1"/>
          </p:cNvSpPr>
          <p:nvPr>
            <p:ph type="body" idx="1"/>
          </p:nvPr>
        </p:nvSpPr>
        <p:spPr>
          <a:xfrm>
            <a:off x="311700" y="789690"/>
            <a:ext cx="8520600" cy="3416400"/>
          </a:xfrm>
        </p:spPr>
        <p:txBody>
          <a:bodyPr>
            <a:normAutofit lnSpcReduction="10000"/>
          </a:bodyPr>
          <a:lstStyle/>
          <a:p>
            <a:pPr marL="0" indent="0">
              <a:buNone/>
            </a:pPr>
            <a:r>
              <a:rPr lang="en-US" sz="1600" dirty="0">
                <a:latin typeface="+mn-lt"/>
                <a:cs typeface="Calibri"/>
              </a:rPr>
              <a:t>Our Provider Engagement team is dedicated to making your experience with Buckeye a positive one by serving as your advocate within the organization. We are responsible for providing the services listed below which include but are not limited to: </a:t>
            </a:r>
            <a:endParaRPr lang="en-US" sz="1600" dirty="0">
              <a:latin typeface="+mn-lt"/>
              <a:cs typeface="Calibri" panose="020F0502020204030204" pitchFamily="34" charset="0"/>
            </a:endParaRPr>
          </a:p>
          <a:p>
            <a:pPr marL="0" indent="0">
              <a:buNone/>
            </a:pPr>
            <a:endParaRPr lang="en-US" sz="1600" dirty="0">
              <a:latin typeface="+mn-lt"/>
              <a:cs typeface="Calibri" panose="020F0502020204030204" pitchFamily="34" charset="0"/>
            </a:endParaRPr>
          </a:p>
          <a:p>
            <a:r>
              <a:rPr lang="en-US" sz="1600" dirty="0">
                <a:latin typeface="+mn-lt"/>
                <a:cs typeface="Calibri" panose="020F0502020204030204" pitchFamily="34" charset="0"/>
              </a:rPr>
              <a:t>Maintenance of existing Buckeye Provider Manual.</a:t>
            </a:r>
          </a:p>
          <a:p>
            <a:r>
              <a:rPr lang="en-US" sz="1600" dirty="0">
                <a:latin typeface="+mn-lt"/>
                <a:cs typeface="Calibri" panose="020F0502020204030204" pitchFamily="34" charset="0"/>
              </a:rPr>
              <a:t>Network performance engagement.</a:t>
            </a:r>
          </a:p>
          <a:p>
            <a:r>
              <a:rPr lang="en-US" sz="1600" dirty="0">
                <a:latin typeface="+mn-lt"/>
                <a:cs typeface="Calibri" panose="020F0502020204030204" pitchFamily="34" charset="0"/>
              </a:rPr>
              <a:t>Physician and office staff orientation.</a:t>
            </a:r>
          </a:p>
          <a:p>
            <a:r>
              <a:rPr lang="en-US" sz="1600" dirty="0">
                <a:latin typeface="+mn-lt"/>
                <a:cs typeface="Calibri" panose="020F0502020204030204" pitchFamily="34" charset="0"/>
              </a:rPr>
              <a:t>Hospital and ancillary staff orientation.</a:t>
            </a:r>
          </a:p>
          <a:p>
            <a:r>
              <a:rPr lang="en-US" sz="1600" dirty="0">
                <a:latin typeface="+mn-lt"/>
                <a:cs typeface="Calibri" panose="020F0502020204030204" pitchFamily="34" charset="0"/>
              </a:rPr>
              <a:t>Ongoing provider education, updates, and training.</a:t>
            </a:r>
          </a:p>
          <a:p>
            <a:pPr marL="0" indent="0">
              <a:buNone/>
            </a:pPr>
            <a:endParaRPr lang="en-US" sz="1000" dirty="0">
              <a:latin typeface="+mn-lt"/>
              <a:cs typeface="Calibri" panose="020F0502020204030204" pitchFamily="34" charset="0"/>
            </a:endParaRPr>
          </a:p>
          <a:p>
            <a:pPr marL="0" indent="0">
              <a:buNone/>
            </a:pPr>
            <a:r>
              <a:rPr lang="en-US" sz="1600" dirty="0">
                <a:latin typeface="+mn-lt"/>
                <a:cs typeface="Calibri" panose="020F0502020204030204" pitchFamily="34" charset="0"/>
              </a:rPr>
              <a:t>The goal of this department is to furnish you and your staff with the necessary tools to provide the highest quality of healthcare to Buckeye enrolled membership.</a:t>
            </a:r>
          </a:p>
          <a:p>
            <a:pPr marL="114300" indent="0">
              <a:buNone/>
            </a:pPr>
            <a:endParaRPr lang="en-US" sz="1600" dirty="0">
              <a:latin typeface="+mn-lt"/>
              <a:cs typeface="Calibri" panose="020F0502020204030204" pitchFamily="34" charset="0"/>
            </a:endParaRPr>
          </a:p>
          <a:p>
            <a:endParaRPr lang="en-US" dirty="0">
              <a:latin typeface="+mn-lt"/>
            </a:endParaRPr>
          </a:p>
        </p:txBody>
      </p:sp>
      <p:sp>
        <p:nvSpPr>
          <p:cNvPr id="4" name="Rectangle 3">
            <a:extLst>
              <a:ext uri="{FF2B5EF4-FFF2-40B4-BE49-F238E27FC236}">
                <a16:creationId xmlns:a16="http://schemas.microsoft.com/office/drawing/2014/main" id="{B2E6AB8B-6898-4FE3-8259-02FA3A7C4BF9}"/>
              </a:ext>
              <a:ext uri="{C183D7F6-B498-43B3-948B-1728B52AA6E4}">
                <adec:decorative xmlns:adec="http://schemas.microsoft.com/office/drawing/2017/decorative" val="1"/>
              </a:ext>
            </a:extLst>
          </p:cNvPr>
          <p:cNvSpPr/>
          <p:nvPr/>
        </p:nvSpPr>
        <p:spPr>
          <a:xfrm>
            <a:off x="6242102" y="1756625"/>
            <a:ext cx="2410062" cy="1484116"/>
          </a:xfrm>
          <a:prstGeom prst="rect">
            <a:avLst/>
          </a:prstGeom>
          <a:solidFill>
            <a:srgbClr val="7FA43A"/>
          </a:solidFill>
          <a:ln>
            <a:solidFill>
              <a:srgbClr val="7FA4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A4EBA854-01CC-4D32-958C-0602C0AE15CC}"/>
              </a:ext>
            </a:extLst>
          </p:cNvPr>
          <p:cNvSpPr txBox="1"/>
          <p:nvPr/>
        </p:nvSpPr>
        <p:spPr>
          <a:xfrm>
            <a:off x="6242102" y="1795286"/>
            <a:ext cx="2410062" cy="1200329"/>
          </a:xfrm>
          <a:prstGeom prst="rect">
            <a:avLst/>
          </a:prstGeom>
          <a:noFill/>
        </p:spPr>
        <p:txBody>
          <a:bodyPr wrap="square" lIns="91440" tIns="45720" rIns="91440" bIns="45720" rtlCol="0" anchor="t">
            <a:spAutoFit/>
          </a:bodyPr>
          <a:lstStyle/>
          <a:p>
            <a:r>
              <a:rPr lang="en-US" sz="1200" dirty="0">
                <a:solidFill>
                  <a:schemeClr val="bg1"/>
                </a:solidFill>
              </a:rPr>
              <a:t>You can find your assigned Provider Engagement representative by accessing our </a:t>
            </a:r>
            <a:r>
              <a:rPr lang="en-US" sz="1200" dirty="0">
                <a:solidFill>
                  <a:schemeClr val="bg1"/>
                </a:solidFill>
                <a:hlinkClick r:id="rId3">
                  <a:extLst>
                    <a:ext uri="{A12FA001-AC4F-418D-AE19-62706E023703}">
                      <ahyp:hlinkClr xmlns:ahyp="http://schemas.microsoft.com/office/drawing/2018/hyperlinkcolor" val="tx"/>
                    </a:ext>
                  </a:extLst>
                </a:hlinkClick>
              </a:rPr>
              <a:t>Provider Engagement page</a:t>
            </a:r>
            <a:r>
              <a:rPr lang="en-US" sz="1200" dirty="0">
                <a:solidFill>
                  <a:schemeClr val="bg1"/>
                </a:solidFill>
              </a:rPr>
              <a:t> or reach out to Provider Services at 866-296-8731. </a:t>
            </a:r>
          </a:p>
        </p:txBody>
      </p:sp>
    </p:spTree>
    <p:extLst>
      <p:ext uri="{BB962C8B-B14F-4D97-AF65-F5344CB8AC3E}">
        <p14:creationId xmlns:p14="http://schemas.microsoft.com/office/powerpoint/2010/main" val="12931625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B0ACF-4307-46E1-A0D1-1FECC2242B8F}"/>
              </a:ext>
            </a:extLst>
          </p:cNvPr>
          <p:cNvSpPr>
            <a:spLocks noGrp="1"/>
          </p:cNvSpPr>
          <p:nvPr>
            <p:ph type="title"/>
          </p:nvPr>
        </p:nvSpPr>
        <p:spPr>
          <a:xfrm>
            <a:off x="311700" y="125351"/>
            <a:ext cx="8520600" cy="572700"/>
          </a:xfrm>
        </p:spPr>
        <p:txBody>
          <a:bodyPr spcFirstLastPara="1" wrap="square" lIns="91425" tIns="91425" rIns="91425" bIns="91425" anchor="ctr" anchorCtr="0">
            <a:noAutofit/>
          </a:bodyPr>
          <a:lstStyle/>
          <a:p>
            <a:pPr algn="l">
              <a:lnSpc>
                <a:spcPct val="90000"/>
              </a:lnSpc>
            </a:pPr>
            <a:r>
              <a:rPr lang="en-US" b="0" i="0" u="none" strike="noStrike" cap="none" dirty="0">
                <a:solidFill>
                  <a:srgbClr val="7FA43A"/>
                </a:solidFill>
                <a:latin typeface="Arial"/>
                <a:ea typeface="Arial"/>
                <a:cs typeface="Arial"/>
                <a:sym typeface="Arial"/>
              </a:rPr>
              <a:t>Provider Home Page</a:t>
            </a:r>
          </a:p>
        </p:txBody>
      </p:sp>
      <p:sp>
        <p:nvSpPr>
          <p:cNvPr id="3" name="TextBox 2">
            <a:extLst>
              <a:ext uri="{FF2B5EF4-FFF2-40B4-BE49-F238E27FC236}">
                <a16:creationId xmlns:a16="http://schemas.microsoft.com/office/drawing/2014/main" id="{30F9A255-5B0C-F7D1-918A-B3BE4804B328}"/>
              </a:ext>
            </a:extLst>
          </p:cNvPr>
          <p:cNvSpPr txBox="1"/>
          <p:nvPr/>
        </p:nvSpPr>
        <p:spPr>
          <a:xfrm>
            <a:off x="396788" y="791001"/>
            <a:ext cx="4622894" cy="523220"/>
          </a:xfrm>
          <a:prstGeom prst="rect">
            <a:avLst/>
          </a:prstGeom>
          <a:noFill/>
        </p:spPr>
        <p:txBody>
          <a:bodyPr wrap="square" rtlCol="0">
            <a:spAutoFit/>
          </a:bodyPr>
          <a:lstStyle/>
          <a:p>
            <a:r>
              <a:rPr lang="en-US" dirty="0">
                <a:solidFill>
                  <a:schemeClr val="tx1"/>
                </a:solidFill>
              </a:rPr>
              <a:t>Our website </a:t>
            </a:r>
            <a:r>
              <a:rPr lang="en-US" b="1" dirty="0">
                <a:solidFill>
                  <a:schemeClr val="tx1"/>
                </a:solidFill>
                <a:hlinkClick r:id="rId3">
                  <a:extLst>
                    <a:ext uri="{A12FA001-AC4F-418D-AE19-62706E023703}">
                      <ahyp:hlinkClr xmlns:ahyp="http://schemas.microsoft.com/office/drawing/2018/hyperlinkcolor" val="tx"/>
                    </a:ext>
                  </a:extLst>
                </a:hlinkClick>
              </a:rPr>
              <a:t>Provider Home Page</a:t>
            </a:r>
            <a:r>
              <a:rPr lang="en-US" b="1" dirty="0">
                <a:solidFill>
                  <a:schemeClr val="tx1"/>
                </a:solidFill>
              </a:rPr>
              <a:t> </a:t>
            </a:r>
            <a:r>
              <a:rPr lang="en-US" dirty="0">
                <a:solidFill>
                  <a:schemeClr val="tx1"/>
                </a:solidFill>
              </a:rPr>
              <a:t>is a one-stop </a:t>
            </a:r>
            <a:br>
              <a:rPr lang="en-US" dirty="0">
                <a:solidFill>
                  <a:schemeClr val="tx1"/>
                </a:solidFill>
              </a:rPr>
            </a:br>
            <a:r>
              <a:rPr lang="en-US" dirty="0">
                <a:solidFill>
                  <a:schemeClr val="tx1"/>
                </a:solidFill>
              </a:rPr>
              <a:t>shop to find access to information you need.</a:t>
            </a:r>
          </a:p>
        </p:txBody>
      </p:sp>
      <p:sp>
        <p:nvSpPr>
          <p:cNvPr id="4" name="Content Placeholder 3">
            <a:extLst>
              <a:ext uri="{FF2B5EF4-FFF2-40B4-BE49-F238E27FC236}">
                <a16:creationId xmlns:a16="http://schemas.microsoft.com/office/drawing/2014/main" id="{EA9C01D6-661A-46FD-9B61-46FFDC4A5685}"/>
              </a:ext>
            </a:extLst>
          </p:cNvPr>
          <p:cNvSpPr>
            <a:spLocks noGrp="1"/>
          </p:cNvSpPr>
          <p:nvPr>
            <p:ph type="body" idx="1"/>
          </p:nvPr>
        </p:nvSpPr>
        <p:spPr>
          <a:xfrm>
            <a:off x="396788" y="1324046"/>
            <a:ext cx="4051976" cy="3390741"/>
          </a:xfrm>
        </p:spPr>
        <p:txBody>
          <a:bodyPr>
            <a:normAutofit/>
          </a:bodyPr>
          <a:lstStyle/>
          <a:p>
            <a:pPr marL="285750" indent="-285750">
              <a:lnSpc>
                <a:spcPct val="100000"/>
              </a:lnSpc>
            </a:pPr>
            <a:r>
              <a:rPr lang="en-US" sz="1400" dirty="0">
                <a:solidFill>
                  <a:schemeClr val="tx1"/>
                </a:solidFill>
                <a:latin typeface="+mn-lt"/>
                <a:cs typeface="Calibri" panose="020F0502020204030204" pitchFamily="34" charset="0"/>
              </a:rPr>
              <a:t>Latest updates on doing business with Buckeye.</a:t>
            </a:r>
          </a:p>
          <a:p>
            <a:pPr marL="285750" indent="-285750">
              <a:lnSpc>
                <a:spcPct val="100000"/>
              </a:lnSpc>
            </a:pPr>
            <a:r>
              <a:rPr lang="en-US" sz="1400" dirty="0">
                <a:solidFill>
                  <a:schemeClr val="tx1"/>
                </a:solidFill>
                <a:latin typeface="+mn-lt"/>
                <a:cs typeface="Calibri" panose="020F0502020204030204" pitchFamily="34" charset="0"/>
              </a:rPr>
              <a:t>Find-a-Provider search with mapping from member’s address</a:t>
            </a:r>
          </a:p>
          <a:p>
            <a:pPr marL="285750" indent="-285750">
              <a:lnSpc>
                <a:spcPct val="100000"/>
              </a:lnSpc>
            </a:pPr>
            <a:r>
              <a:rPr lang="en-US" sz="1400" dirty="0">
                <a:solidFill>
                  <a:schemeClr val="tx1"/>
                </a:solidFill>
                <a:latin typeface="+mn-lt"/>
                <a:cs typeface="Calibri" panose="020F0502020204030204" pitchFamily="34" charset="0"/>
              </a:rPr>
              <a:t>Provider manuals</a:t>
            </a:r>
          </a:p>
          <a:p>
            <a:pPr marL="285750" indent="-285750">
              <a:lnSpc>
                <a:spcPct val="100000"/>
              </a:lnSpc>
            </a:pPr>
            <a:r>
              <a:rPr lang="en-US" sz="1400" dirty="0">
                <a:solidFill>
                  <a:schemeClr val="tx1"/>
                </a:solidFill>
                <a:latin typeface="+mn-lt"/>
                <a:cs typeface="Calibri" panose="020F0502020204030204" pitchFamily="34" charset="0"/>
              </a:rPr>
              <a:t>Clinical guidelines</a:t>
            </a:r>
          </a:p>
          <a:p>
            <a:pPr marL="285750" indent="-285750">
              <a:lnSpc>
                <a:spcPct val="100000"/>
              </a:lnSpc>
            </a:pPr>
            <a:r>
              <a:rPr lang="en-US" sz="1400" dirty="0">
                <a:solidFill>
                  <a:schemeClr val="tx1"/>
                </a:solidFill>
                <a:latin typeface="+mn-lt"/>
                <a:cs typeface="Calibri" panose="020F0502020204030204" pitchFamily="34" charset="0"/>
              </a:rPr>
              <a:t>Online tool to verify prior authorization requirements</a:t>
            </a:r>
          </a:p>
          <a:p>
            <a:pPr marL="285750" indent="-285750">
              <a:lnSpc>
                <a:spcPct val="100000"/>
              </a:lnSpc>
            </a:pPr>
            <a:r>
              <a:rPr lang="en-US" sz="1400" dirty="0">
                <a:solidFill>
                  <a:schemeClr val="tx1"/>
                </a:solidFill>
                <a:latin typeface="+mn-lt"/>
                <a:cs typeface="Calibri" panose="020F0502020204030204" pitchFamily="34" charset="0"/>
              </a:rPr>
              <a:t>Downloadable forms including: </a:t>
            </a:r>
          </a:p>
          <a:p>
            <a:pPr marL="742950" lvl="1" indent="-285750">
              <a:lnSpc>
                <a:spcPct val="100000"/>
              </a:lnSpc>
              <a:spcBef>
                <a:spcPts val="0"/>
              </a:spcBef>
            </a:pPr>
            <a:r>
              <a:rPr lang="en-US" sz="1400" dirty="0">
                <a:solidFill>
                  <a:schemeClr val="tx1"/>
                </a:solidFill>
                <a:latin typeface="+mn-lt"/>
                <a:cs typeface="Calibri" panose="020F0502020204030204" pitchFamily="34" charset="0"/>
              </a:rPr>
              <a:t>Change of PCP </a:t>
            </a:r>
          </a:p>
          <a:p>
            <a:pPr marL="742950" lvl="1" indent="-285750">
              <a:lnSpc>
                <a:spcPct val="100000"/>
              </a:lnSpc>
              <a:spcBef>
                <a:spcPts val="0"/>
              </a:spcBef>
            </a:pPr>
            <a:r>
              <a:rPr lang="en-US" sz="1400" dirty="0">
                <a:solidFill>
                  <a:schemeClr val="tx1"/>
                </a:solidFill>
                <a:latin typeface="+mn-lt"/>
                <a:cs typeface="Calibri" panose="020F0502020204030204" pitchFamily="34" charset="0"/>
              </a:rPr>
              <a:t>Provider Action Request </a:t>
            </a:r>
          </a:p>
          <a:p>
            <a:pPr marL="742950" lvl="1" indent="-285750">
              <a:lnSpc>
                <a:spcPct val="100000"/>
              </a:lnSpc>
              <a:spcBef>
                <a:spcPts val="0"/>
              </a:spcBef>
            </a:pPr>
            <a:r>
              <a:rPr lang="en-US" sz="1400" dirty="0">
                <a:solidFill>
                  <a:schemeClr val="tx1"/>
                </a:solidFill>
                <a:latin typeface="+mn-lt"/>
                <a:cs typeface="Calibri" panose="020F0502020204030204" pitchFamily="34" charset="0"/>
              </a:rPr>
              <a:t>Member Connections</a:t>
            </a:r>
          </a:p>
          <a:p>
            <a:endParaRPr lang="en-US" sz="1400" dirty="0">
              <a:solidFill>
                <a:schemeClr val="tx1"/>
              </a:solidFill>
              <a:latin typeface="+mn-lt"/>
            </a:endParaRPr>
          </a:p>
        </p:txBody>
      </p:sp>
      <p:pic>
        <p:nvPicPr>
          <p:cNvPr id="8" name="Picture 7" descr="A screenshot of the Buckeye Health Plan website's For Providers homepage. The page features a top navigation bar with links like Find a Provider, Login, and Careers, above subheadings For Members and For Providers. The main layout consists of a left-hand vertical menu with links like Updates, Become a Provider, and Prior Authorization, alongside a central content area titled Welcome to the Buckeye Provider Home Page detailing a chronological list of updates and secure portal login instructions. The right sidebar contains promotional blocks highlighting a New Weight Management Option, Wellcare Pre- and Post-Decision Peer-to-Peer Discussions, a newsletter signup, and important MyCare messages.">
            <a:extLst>
              <a:ext uri="{FF2B5EF4-FFF2-40B4-BE49-F238E27FC236}">
                <a16:creationId xmlns:a16="http://schemas.microsoft.com/office/drawing/2014/main" id="{56D992EF-B814-8A27-0BE1-6A2A0843ED02}"/>
              </a:ext>
            </a:extLst>
          </p:cNvPr>
          <p:cNvPicPr>
            <a:picLocks noChangeAspect="1"/>
          </p:cNvPicPr>
          <p:nvPr/>
        </p:nvPicPr>
        <p:blipFill>
          <a:blip r:embed="rId4"/>
          <a:stretch>
            <a:fillRect/>
          </a:stretch>
        </p:blipFill>
        <p:spPr>
          <a:xfrm>
            <a:off x="4695238" y="338232"/>
            <a:ext cx="4034107" cy="4467036"/>
          </a:xfrm>
          <a:prstGeom prst="rect">
            <a:avLst/>
          </a:prstGeom>
        </p:spPr>
      </p:pic>
    </p:spTree>
    <p:extLst>
      <p:ext uri="{BB962C8B-B14F-4D97-AF65-F5344CB8AC3E}">
        <p14:creationId xmlns:p14="http://schemas.microsoft.com/office/powerpoint/2010/main" val="4264339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F8F6E-7CB5-45D9-A7C4-F28ABFB93E34}"/>
              </a:ext>
            </a:extLst>
          </p:cNvPr>
          <p:cNvSpPr>
            <a:spLocks noGrp="1"/>
          </p:cNvSpPr>
          <p:nvPr>
            <p:ph type="title"/>
          </p:nvPr>
        </p:nvSpPr>
        <p:spPr>
          <a:xfrm>
            <a:off x="311700" y="139205"/>
            <a:ext cx="8520600" cy="572700"/>
          </a:xfrm>
        </p:spPr>
        <p:txBody>
          <a:bodyPr anchor="ctr">
            <a:noAutofit/>
          </a:bodyPr>
          <a:lstStyle/>
          <a:p>
            <a:r>
              <a:rPr lang="en-US" dirty="0">
                <a:solidFill>
                  <a:srgbClr val="7FA43A"/>
                </a:solidFill>
              </a:rPr>
              <a:t>Website Resources</a:t>
            </a:r>
          </a:p>
        </p:txBody>
      </p:sp>
      <p:pic>
        <p:nvPicPr>
          <p:cNvPr id="79" name="Graphic 78" descr="Cycle with people with solid fill">
            <a:hlinkClick r:id="rId3"/>
            <a:extLst>
              <a:ext uri="{FF2B5EF4-FFF2-40B4-BE49-F238E27FC236}">
                <a16:creationId xmlns:a16="http://schemas.microsoft.com/office/drawing/2014/main" id="{416FDC08-B1C2-1752-7C94-8FBF869C067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11171" y="999408"/>
            <a:ext cx="914400" cy="914400"/>
          </a:xfrm>
          <a:prstGeom prst="rect">
            <a:avLst/>
          </a:prstGeom>
        </p:spPr>
      </p:pic>
      <p:sp>
        <p:nvSpPr>
          <p:cNvPr id="14" name="TextBox 13">
            <a:extLst>
              <a:ext uri="{FF2B5EF4-FFF2-40B4-BE49-F238E27FC236}">
                <a16:creationId xmlns:a16="http://schemas.microsoft.com/office/drawing/2014/main" id="{6BBA94D1-4742-BE90-62BC-D2E9D5A54BE2}"/>
              </a:ext>
            </a:extLst>
          </p:cNvPr>
          <p:cNvSpPr txBox="1"/>
          <p:nvPr/>
        </p:nvSpPr>
        <p:spPr>
          <a:xfrm>
            <a:off x="676583" y="1882481"/>
            <a:ext cx="621329" cy="338554"/>
          </a:xfrm>
          <a:prstGeom prst="rect">
            <a:avLst/>
          </a:prstGeom>
          <a:noFill/>
        </p:spPr>
        <p:txBody>
          <a:bodyPr wrap="square" rtlCol="0">
            <a:spAutoFit/>
          </a:bodyPr>
          <a:lstStyle/>
          <a:p>
            <a:pPr algn="ctr"/>
            <a:r>
              <a:rPr lang="en-US" sz="800" b="1" dirty="0">
                <a:latin typeface="+mn-lt"/>
                <a:ea typeface="Calibri" panose="020F0502020204030204" pitchFamily="34" charset="0"/>
                <a:cs typeface="Calibri" panose="020F0502020204030204" pitchFamily="34" charset="0"/>
              </a:rPr>
              <a:t>Join Our Network</a:t>
            </a:r>
          </a:p>
        </p:txBody>
      </p:sp>
      <p:pic>
        <p:nvPicPr>
          <p:cNvPr id="3" name="Graphic 2" descr="Laptop with solid fill">
            <a:hlinkClick r:id="rId5"/>
            <a:extLst>
              <a:ext uri="{FF2B5EF4-FFF2-40B4-BE49-F238E27FC236}">
                <a16:creationId xmlns:a16="http://schemas.microsoft.com/office/drawing/2014/main" id="{5B83B974-9913-C1C9-7D2A-0F9833F47B6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615617" y="999408"/>
            <a:ext cx="914400" cy="914400"/>
          </a:xfrm>
          <a:prstGeom prst="rect">
            <a:avLst/>
          </a:prstGeom>
        </p:spPr>
      </p:pic>
      <p:sp>
        <p:nvSpPr>
          <p:cNvPr id="18" name="TextBox 17">
            <a:extLst>
              <a:ext uri="{FF2B5EF4-FFF2-40B4-BE49-F238E27FC236}">
                <a16:creationId xmlns:a16="http://schemas.microsoft.com/office/drawing/2014/main" id="{F9E96E42-F300-E716-2558-A6903A689FF3}"/>
              </a:ext>
            </a:extLst>
          </p:cNvPr>
          <p:cNvSpPr txBox="1"/>
          <p:nvPr/>
        </p:nvSpPr>
        <p:spPr>
          <a:xfrm>
            <a:off x="1749786" y="1865730"/>
            <a:ext cx="643540" cy="338554"/>
          </a:xfrm>
          <a:prstGeom prst="rect">
            <a:avLst/>
          </a:prstGeom>
          <a:noFill/>
        </p:spPr>
        <p:txBody>
          <a:bodyPr wrap="square" rtlCol="0">
            <a:spAutoFit/>
          </a:bodyPr>
          <a:lstStyle/>
          <a:p>
            <a:pPr algn="ctr"/>
            <a:r>
              <a:rPr lang="en-US" sz="800" b="1" dirty="0">
                <a:latin typeface="+mn-lt"/>
                <a:ea typeface="Calibri" panose="020F0502020204030204" pitchFamily="34" charset="0"/>
                <a:cs typeface="Calibri" panose="020F0502020204030204" pitchFamily="34" charset="0"/>
              </a:rPr>
              <a:t>Provider Portal</a:t>
            </a:r>
          </a:p>
        </p:txBody>
      </p:sp>
      <p:pic>
        <p:nvPicPr>
          <p:cNvPr id="8" name="Graphic 7" descr="Doctor male with solid fill">
            <a:hlinkClick r:id="rId7"/>
            <a:extLst>
              <a:ext uri="{FF2B5EF4-FFF2-40B4-BE49-F238E27FC236}">
                <a16:creationId xmlns:a16="http://schemas.microsoft.com/office/drawing/2014/main" id="{1D5F5861-4C9A-37EA-DF89-B1E6C6BECDF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720063" y="968081"/>
            <a:ext cx="914400" cy="914400"/>
          </a:xfrm>
          <a:prstGeom prst="rect">
            <a:avLst/>
          </a:prstGeom>
        </p:spPr>
      </p:pic>
      <p:sp>
        <p:nvSpPr>
          <p:cNvPr id="21" name="TextBox 20">
            <a:extLst>
              <a:ext uri="{FF2B5EF4-FFF2-40B4-BE49-F238E27FC236}">
                <a16:creationId xmlns:a16="http://schemas.microsoft.com/office/drawing/2014/main" id="{15B9E529-9F81-2952-9F99-416CAEAF3908}"/>
              </a:ext>
            </a:extLst>
          </p:cNvPr>
          <p:cNvSpPr txBox="1"/>
          <p:nvPr/>
        </p:nvSpPr>
        <p:spPr>
          <a:xfrm>
            <a:off x="2891512" y="1882481"/>
            <a:ext cx="614115" cy="338554"/>
          </a:xfrm>
          <a:prstGeom prst="rect">
            <a:avLst/>
          </a:prstGeom>
          <a:noFill/>
        </p:spPr>
        <p:txBody>
          <a:bodyPr wrap="square" rtlCol="0">
            <a:spAutoFit/>
          </a:bodyPr>
          <a:lstStyle/>
          <a:p>
            <a:pPr algn="ctr"/>
            <a:r>
              <a:rPr lang="en-US" sz="800" b="1" dirty="0">
                <a:latin typeface="+mn-lt"/>
                <a:ea typeface="Calibri" panose="020F0502020204030204" pitchFamily="34" charset="0"/>
                <a:cs typeface="Calibri" panose="020F0502020204030204" pitchFamily="34" charset="0"/>
              </a:rPr>
              <a:t>Find A Provider</a:t>
            </a:r>
          </a:p>
        </p:txBody>
      </p:sp>
      <p:pic>
        <p:nvPicPr>
          <p:cNvPr id="13" name="Graphic 12" descr="Address Book with solid fill">
            <a:hlinkClick r:id="rId9"/>
            <a:extLst>
              <a:ext uri="{FF2B5EF4-FFF2-40B4-BE49-F238E27FC236}">
                <a16:creationId xmlns:a16="http://schemas.microsoft.com/office/drawing/2014/main" id="{CA3D5259-63F0-088D-F137-5A32BD394277}"/>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824509" y="960776"/>
            <a:ext cx="914400" cy="914400"/>
          </a:xfrm>
          <a:prstGeom prst="rect">
            <a:avLst/>
          </a:prstGeom>
        </p:spPr>
      </p:pic>
      <p:sp>
        <p:nvSpPr>
          <p:cNvPr id="25" name="TextBox 24">
            <a:extLst>
              <a:ext uri="{FF2B5EF4-FFF2-40B4-BE49-F238E27FC236}">
                <a16:creationId xmlns:a16="http://schemas.microsoft.com/office/drawing/2014/main" id="{794E86CC-5B88-3DEB-C3C7-8619753838CF}"/>
              </a:ext>
            </a:extLst>
          </p:cNvPr>
          <p:cNvSpPr txBox="1"/>
          <p:nvPr/>
        </p:nvSpPr>
        <p:spPr>
          <a:xfrm>
            <a:off x="4000492" y="1882481"/>
            <a:ext cx="621329" cy="338554"/>
          </a:xfrm>
          <a:prstGeom prst="rect">
            <a:avLst/>
          </a:prstGeom>
          <a:noFill/>
        </p:spPr>
        <p:txBody>
          <a:bodyPr wrap="square" rtlCol="0">
            <a:spAutoFit/>
          </a:bodyPr>
          <a:lstStyle/>
          <a:p>
            <a:pPr algn="ctr"/>
            <a:r>
              <a:rPr lang="en-US" sz="800" b="1" dirty="0">
                <a:latin typeface="+mn-lt"/>
                <a:ea typeface="Calibri" panose="020F0502020204030204" pitchFamily="34" charset="0"/>
                <a:cs typeface="Calibri" panose="020F0502020204030204" pitchFamily="34" charset="0"/>
              </a:rPr>
              <a:t>Provider Manuals</a:t>
            </a:r>
          </a:p>
        </p:txBody>
      </p:sp>
      <p:pic>
        <p:nvPicPr>
          <p:cNvPr id="31" name="Graphic 30" descr="Classroom with solid fill">
            <a:hlinkClick r:id="rId11"/>
            <a:extLst>
              <a:ext uri="{FF2B5EF4-FFF2-40B4-BE49-F238E27FC236}">
                <a16:creationId xmlns:a16="http://schemas.microsoft.com/office/drawing/2014/main" id="{8557A3F2-C2E2-2498-E0EA-87AAAE83AEA5}"/>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4928955" y="977511"/>
            <a:ext cx="914400" cy="914400"/>
          </a:xfrm>
          <a:prstGeom prst="rect">
            <a:avLst/>
          </a:prstGeom>
        </p:spPr>
      </p:pic>
      <p:sp>
        <p:nvSpPr>
          <p:cNvPr id="29" name="TextBox 28">
            <a:extLst>
              <a:ext uri="{FF2B5EF4-FFF2-40B4-BE49-F238E27FC236}">
                <a16:creationId xmlns:a16="http://schemas.microsoft.com/office/drawing/2014/main" id="{13570E33-87D1-EC25-73DF-336075DC9EE1}"/>
              </a:ext>
            </a:extLst>
          </p:cNvPr>
          <p:cNvSpPr txBox="1"/>
          <p:nvPr/>
        </p:nvSpPr>
        <p:spPr>
          <a:xfrm>
            <a:off x="5019333" y="1875176"/>
            <a:ext cx="771180" cy="461665"/>
          </a:xfrm>
          <a:prstGeom prst="rect">
            <a:avLst/>
          </a:prstGeom>
          <a:noFill/>
        </p:spPr>
        <p:txBody>
          <a:bodyPr wrap="square" rtlCol="0">
            <a:spAutoFit/>
          </a:bodyPr>
          <a:lstStyle/>
          <a:p>
            <a:pPr algn="ctr"/>
            <a:r>
              <a:rPr lang="en-US" sz="800" b="1" dirty="0">
                <a:latin typeface="+mn-lt"/>
                <a:ea typeface="Calibri" panose="020F0502020204030204" pitchFamily="34" charset="0"/>
                <a:cs typeface="Calibri" panose="020F0502020204030204" pitchFamily="34" charset="0"/>
              </a:rPr>
              <a:t>Provider Trainings &amp; Webinars </a:t>
            </a:r>
          </a:p>
        </p:txBody>
      </p:sp>
      <p:pic>
        <p:nvPicPr>
          <p:cNvPr id="20" name="Graphic 19" descr="Clipboard Partially Checked with solid fill">
            <a:hlinkClick r:id="rId9"/>
            <a:extLst>
              <a:ext uri="{FF2B5EF4-FFF2-40B4-BE49-F238E27FC236}">
                <a16:creationId xmlns:a16="http://schemas.microsoft.com/office/drawing/2014/main" id="{D40E87A9-4A12-7D49-7E44-22548F96D69D}"/>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6033401" y="984901"/>
            <a:ext cx="914400" cy="914400"/>
          </a:xfrm>
          <a:prstGeom prst="rect">
            <a:avLst/>
          </a:prstGeom>
        </p:spPr>
      </p:pic>
      <p:sp>
        <p:nvSpPr>
          <p:cNvPr id="34" name="TextBox 33">
            <a:extLst>
              <a:ext uri="{FF2B5EF4-FFF2-40B4-BE49-F238E27FC236}">
                <a16:creationId xmlns:a16="http://schemas.microsoft.com/office/drawing/2014/main" id="{84966AC0-21B3-4A98-938A-DD420EDFE46E}"/>
              </a:ext>
            </a:extLst>
          </p:cNvPr>
          <p:cNvSpPr txBox="1"/>
          <p:nvPr/>
        </p:nvSpPr>
        <p:spPr>
          <a:xfrm>
            <a:off x="6204851" y="1915511"/>
            <a:ext cx="571500" cy="215444"/>
          </a:xfrm>
          <a:prstGeom prst="rect">
            <a:avLst/>
          </a:prstGeom>
          <a:noFill/>
        </p:spPr>
        <p:txBody>
          <a:bodyPr wrap="square" rtlCol="0">
            <a:spAutoFit/>
          </a:bodyPr>
          <a:lstStyle/>
          <a:p>
            <a:pPr algn="ctr"/>
            <a:r>
              <a:rPr lang="en-US" sz="800" b="1" dirty="0">
                <a:latin typeface="+mn-lt"/>
                <a:ea typeface="Calibri" panose="020F0502020204030204" pitchFamily="34" charset="0"/>
                <a:cs typeface="Calibri" panose="020F0502020204030204" pitchFamily="34" charset="0"/>
              </a:rPr>
              <a:t>Forms</a:t>
            </a:r>
          </a:p>
        </p:txBody>
      </p:sp>
      <p:pic>
        <p:nvPicPr>
          <p:cNvPr id="26" name="Graphic 25" descr="Checkbox Checked with solid fill">
            <a:hlinkClick r:id="rId14"/>
            <a:extLst>
              <a:ext uri="{FF2B5EF4-FFF2-40B4-BE49-F238E27FC236}">
                <a16:creationId xmlns:a16="http://schemas.microsoft.com/office/drawing/2014/main" id="{5FFEECE2-8AB6-3BDC-23FA-A05F422D6B47}"/>
              </a:ext>
            </a:extLst>
          </p:cNvPr>
          <p:cNvPicPr>
            <a:picLocks noChangeAspect="1"/>
          </p:cNvPicPr>
          <p:nvPr/>
        </p:nvPicPr>
        <p:blipFill>
          <a:blip>
            <a:extLst>
              <a:ext uri="{96DAC541-7B7A-43D3-8B79-37D633B846F1}">
                <asvg:svgBlip xmlns:asvg="http://schemas.microsoft.com/office/drawing/2016/SVG/main" r:embed="rId15"/>
              </a:ext>
            </a:extLst>
          </a:blip>
          <a:srcRect/>
          <a:stretch/>
        </p:blipFill>
        <p:spPr>
          <a:xfrm>
            <a:off x="7137845" y="902743"/>
            <a:ext cx="1129717" cy="1129717"/>
          </a:xfrm>
          <a:prstGeom prst="rect">
            <a:avLst/>
          </a:prstGeom>
        </p:spPr>
      </p:pic>
      <p:sp>
        <p:nvSpPr>
          <p:cNvPr id="37" name="TextBox 36">
            <a:extLst>
              <a:ext uri="{FF2B5EF4-FFF2-40B4-BE49-F238E27FC236}">
                <a16:creationId xmlns:a16="http://schemas.microsoft.com/office/drawing/2014/main" id="{0A5E126F-768B-3103-155A-40E51A63FFB8}"/>
              </a:ext>
            </a:extLst>
          </p:cNvPr>
          <p:cNvSpPr txBox="1"/>
          <p:nvPr/>
        </p:nvSpPr>
        <p:spPr>
          <a:xfrm>
            <a:off x="7380732" y="1882481"/>
            <a:ext cx="643942" cy="338554"/>
          </a:xfrm>
          <a:prstGeom prst="rect">
            <a:avLst/>
          </a:prstGeom>
          <a:noFill/>
        </p:spPr>
        <p:txBody>
          <a:bodyPr wrap="square" rtlCol="0">
            <a:spAutoFit/>
          </a:bodyPr>
          <a:lstStyle/>
          <a:p>
            <a:pPr algn="ctr"/>
            <a:r>
              <a:rPr lang="en-US" sz="800" b="1" dirty="0">
                <a:latin typeface="+mn-lt"/>
                <a:ea typeface="Calibri" panose="020F0502020204030204" pitchFamily="34" charset="0"/>
                <a:cs typeface="Calibri" panose="020F0502020204030204" pitchFamily="34" charset="0"/>
              </a:rPr>
              <a:t>Pre-Auth Check</a:t>
            </a:r>
          </a:p>
        </p:txBody>
      </p:sp>
      <p:pic>
        <p:nvPicPr>
          <p:cNvPr id="69" name="Graphic 68" descr="Document with solid fill">
            <a:hlinkClick r:id="rId16"/>
            <a:extLst>
              <a:ext uri="{FF2B5EF4-FFF2-40B4-BE49-F238E27FC236}">
                <a16:creationId xmlns:a16="http://schemas.microsoft.com/office/drawing/2014/main" id="{4F158B91-0E94-628A-D21E-D02509693FA9}"/>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500953" y="2422554"/>
            <a:ext cx="914400" cy="914400"/>
          </a:xfrm>
          <a:prstGeom prst="rect">
            <a:avLst/>
          </a:prstGeom>
        </p:spPr>
      </p:pic>
      <p:sp>
        <p:nvSpPr>
          <p:cNvPr id="39" name="TextBox 38">
            <a:extLst>
              <a:ext uri="{FF2B5EF4-FFF2-40B4-BE49-F238E27FC236}">
                <a16:creationId xmlns:a16="http://schemas.microsoft.com/office/drawing/2014/main" id="{EF7CEAD1-460F-87F6-BC4A-0FBEEB840579}"/>
              </a:ext>
            </a:extLst>
          </p:cNvPr>
          <p:cNvSpPr txBox="1"/>
          <p:nvPr/>
        </p:nvSpPr>
        <p:spPr>
          <a:xfrm>
            <a:off x="607477" y="3360695"/>
            <a:ext cx="758073" cy="338554"/>
          </a:xfrm>
          <a:prstGeom prst="rect">
            <a:avLst/>
          </a:prstGeom>
          <a:noFill/>
        </p:spPr>
        <p:txBody>
          <a:bodyPr wrap="square" rtlCol="0">
            <a:spAutoFit/>
          </a:bodyPr>
          <a:lstStyle/>
          <a:p>
            <a:pPr algn="ctr"/>
            <a:r>
              <a:rPr lang="en-US" sz="800" b="1" dirty="0">
                <a:latin typeface="+mn-lt"/>
                <a:ea typeface="Calibri" panose="020F0502020204030204" pitchFamily="34" charset="0"/>
                <a:cs typeface="Calibri" panose="020F0502020204030204" pitchFamily="34" charset="0"/>
              </a:rPr>
              <a:t>Provider Newsletters</a:t>
            </a:r>
          </a:p>
        </p:txBody>
      </p:sp>
      <p:pic>
        <p:nvPicPr>
          <p:cNvPr id="62" name="Graphic 61" descr="Payroll with solid fill">
            <a:hlinkClick r:id="rId9"/>
            <a:extLst>
              <a:ext uri="{FF2B5EF4-FFF2-40B4-BE49-F238E27FC236}">
                <a16:creationId xmlns:a16="http://schemas.microsoft.com/office/drawing/2014/main" id="{1A648410-86AC-9D00-D0EE-0F0E0CC7DD74}"/>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1624628" y="2384808"/>
            <a:ext cx="914400" cy="914400"/>
          </a:xfrm>
          <a:prstGeom prst="rect">
            <a:avLst/>
          </a:prstGeom>
        </p:spPr>
      </p:pic>
      <p:sp>
        <p:nvSpPr>
          <p:cNvPr id="41" name="TextBox 40">
            <a:extLst>
              <a:ext uri="{FF2B5EF4-FFF2-40B4-BE49-F238E27FC236}">
                <a16:creationId xmlns:a16="http://schemas.microsoft.com/office/drawing/2014/main" id="{E6110682-AEF3-1A04-8E8E-FB22B2AFCF6F}"/>
              </a:ext>
            </a:extLst>
          </p:cNvPr>
          <p:cNvSpPr txBox="1"/>
          <p:nvPr/>
        </p:nvSpPr>
        <p:spPr>
          <a:xfrm>
            <a:off x="1638988" y="3347325"/>
            <a:ext cx="902541" cy="707886"/>
          </a:xfrm>
          <a:prstGeom prst="rect">
            <a:avLst/>
          </a:prstGeom>
          <a:noFill/>
        </p:spPr>
        <p:txBody>
          <a:bodyPr wrap="square" rtlCol="0">
            <a:spAutoFit/>
          </a:bodyPr>
          <a:lstStyle/>
          <a:p>
            <a:pPr algn="ctr"/>
            <a:r>
              <a:rPr lang="en-US" sz="800" b="1" dirty="0">
                <a:latin typeface="+mn-lt"/>
                <a:ea typeface="Calibri" panose="020F0502020204030204" pitchFamily="34" charset="0"/>
                <a:cs typeface="Calibri" panose="020F0502020204030204" pitchFamily="34" charset="0"/>
              </a:rPr>
              <a:t>Claims Payment System Error Notifications (CPSE)</a:t>
            </a:r>
          </a:p>
        </p:txBody>
      </p:sp>
      <p:pic>
        <p:nvPicPr>
          <p:cNvPr id="66" name="Graphic 65" descr="Arrow circle with solid fill">
            <a:hlinkClick r:id="rId19"/>
            <a:extLst>
              <a:ext uri="{FF2B5EF4-FFF2-40B4-BE49-F238E27FC236}">
                <a16:creationId xmlns:a16="http://schemas.microsoft.com/office/drawing/2014/main" id="{12EF8745-C7F3-A142-60ED-9C08E4DBEB7B}"/>
              </a:ext>
            </a:extLst>
          </p:cNvPr>
          <p:cNvPicPr>
            <a:picLocks noChangeAspect="1"/>
          </p:cNvPicPr>
          <p:nvPr/>
        </p:nvPicPr>
        <p:blipFill>
          <a:blip>
            <a:extLst>
              <a:ext uri="{96DAC541-7B7A-43D3-8B79-37D633B846F1}">
                <asvg:svgBlip xmlns:asvg="http://schemas.microsoft.com/office/drawing/2016/SVG/main" r:embed="rId20"/>
              </a:ext>
            </a:extLst>
          </a:blip>
          <a:srcRect/>
          <a:stretch/>
        </p:blipFill>
        <p:spPr>
          <a:xfrm>
            <a:off x="2750804" y="2384808"/>
            <a:ext cx="914400" cy="914400"/>
          </a:xfrm>
          <a:prstGeom prst="rect">
            <a:avLst/>
          </a:prstGeom>
        </p:spPr>
      </p:pic>
      <p:sp>
        <p:nvSpPr>
          <p:cNvPr id="43" name="TextBox 42">
            <a:extLst>
              <a:ext uri="{FF2B5EF4-FFF2-40B4-BE49-F238E27FC236}">
                <a16:creationId xmlns:a16="http://schemas.microsoft.com/office/drawing/2014/main" id="{9C77FFA7-32E3-3D1B-31B8-55DB327D92C2}"/>
              </a:ext>
            </a:extLst>
          </p:cNvPr>
          <p:cNvSpPr txBox="1"/>
          <p:nvPr/>
        </p:nvSpPr>
        <p:spPr>
          <a:xfrm>
            <a:off x="2850674" y="3336954"/>
            <a:ext cx="721786" cy="461665"/>
          </a:xfrm>
          <a:prstGeom prst="rect">
            <a:avLst/>
          </a:prstGeom>
          <a:noFill/>
        </p:spPr>
        <p:txBody>
          <a:bodyPr wrap="square" rtlCol="0">
            <a:spAutoFit/>
          </a:bodyPr>
          <a:lstStyle/>
          <a:p>
            <a:pPr algn="ctr"/>
            <a:r>
              <a:rPr lang="en-US" sz="800" b="1" dirty="0">
                <a:latin typeface="+mn-lt"/>
                <a:ea typeface="Calibri" panose="020F0502020204030204" pitchFamily="34" charset="0"/>
                <a:cs typeface="Calibri" panose="020F0502020204030204" pitchFamily="34" charset="0"/>
              </a:rPr>
              <a:t>Dispute-Appeals Process</a:t>
            </a:r>
          </a:p>
        </p:txBody>
      </p:sp>
      <p:pic>
        <p:nvPicPr>
          <p:cNvPr id="72" name="Graphic 71" descr="Closed book with solid fill">
            <a:hlinkClick r:id="rId21"/>
            <a:extLst>
              <a:ext uri="{FF2B5EF4-FFF2-40B4-BE49-F238E27FC236}">
                <a16:creationId xmlns:a16="http://schemas.microsoft.com/office/drawing/2014/main" id="{6238BE1D-E5D9-38F8-0687-7272FF4C5B58}"/>
              </a:ext>
            </a:extLst>
          </p:cNvPr>
          <p:cNvPicPr>
            <a:picLocks noChangeAspect="1"/>
          </p:cNvPicPr>
          <p:nvPr/>
        </p:nvPicPr>
        <p:blipFill>
          <a:blip>
            <a:extLst>
              <a:ext uri="{96DAC541-7B7A-43D3-8B79-37D633B846F1}">
                <asvg:svgBlip xmlns:asvg="http://schemas.microsoft.com/office/drawing/2016/SVG/main" r:embed="rId22"/>
              </a:ext>
            </a:extLst>
          </a:blip>
          <a:stretch>
            <a:fillRect/>
          </a:stretch>
        </p:blipFill>
        <p:spPr>
          <a:xfrm>
            <a:off x="3874479" y="2336841"/>
            <a:ext cx="914400" cy="914400"/>
          </a:xfrm>
          <a:prstGeom prst="rect">
            <a:avLst/>
          </a:prstGeom>
        </p:spPr>
      </p:pic>
      <p:sp>
        <p:nvSpPr>
          <p:cNvPr id="45" name="TextBox 44">
            <a:extLst>
              <a:ext uri="{FF2B5EF4-FFF2-40B4-BE49-F238E27FC236}">
                <a16:creationId xmlns:a16="http://schemas.microsoft.com/office/drawing/2014/main" id="{CC427DDE-27B8-EC09-FB18-0D83C6F3AF99}"/>
              </a:ext>
            </a:extLst>
          </p:cNvPr>
          <p:cNvSpPr txBox="1"/>
          <p:nvPr/>
        </p:nvSpPr>
        <p:spPr>
          <a:xfrm>
            <a:off x="4004967" y="3315036"/>
            <a:ext cx="668089" cy="461665"/>
          </a:xfrm>
          <a:prstGeom prst="rect">
            <a:avLst/>
          </a:prstGeom>
          <a:noFill/>
        </p:spPr>
        <p:txBody>
          <a:bodyPr wrap="square" rtlCol="0">
            <a:spAutoFit/>
          </a:bodyPr>
          <a:lstStyle/>
          <a:p>
            <a:pPr algn="ctr"/>
            <a:r>
              <a:rPr lang="en-US" sz="800" b="1" dirty="0">
                <a:latin typeface="+mn-lt"/>
                <a:ea typeface="Calibri" panose="020F0502020204030204" pitchFamily="34" charset="0"/>
                <a:cs typeface="Calibri" panose="020F0502020204030204" pitchFamily="34" charset="0"/>
              </a:rPr>
              <a:t>Clinical &amp; Payment Policies</a:t>
            </a:r>
          </a:p>
        </p:txBody>
      </p:sp>
      <p:pic>
        <p:nvPicPr>
          <p:cNvPr id="75" name="Graphic 74" descr="Medicine with solid fill">
            <a:hlinkClick r:id="rId23"/>
            <a:extLst>
              <a:ext uri="{FF2B5EF4-FFF2-40B4-BE49-F238E27FC236}">
                <a16:creationId xmlns:a16="http://schemas.microsoft.com/office/drawing/2014/main" id="{0C12743C-B219-361B-203E-FF9398B6469C}"/>
              </a:ext>
            </a:extLst>
          </p:cNvPr>
          <p:cNvPicPr>
            <a:picLocks noChangeAspect="1"/>
          </p:cNvPicPr>
          <p:nvPr/>
        </p:nvPicPr>
        <p:blipFill>
          <a:blip>
            <a:extLst>
              <a:ext uri="{96DAC541-7B7A-43D3-8B79-37D633B846F1}">
                <asvg:svgBlip xmlns:asvg="http://schemas.microsoft.com/office/drawing/2016/SVG/main" r:embed="rId24"/>
              </a:ext>
            </a:extLst>
          </a:blip>
          <a:stretch>
            <a:fillRect/>
          </a:stretch>
        </p:blipFill>
        <p:spPr>
          <a:xfrm>
            <a:off x="4998154" y="2402697"/>
            <a:ext cx="914400" cy="914400"/>
          </a:xfrm>
          <a:prstGeom prst="rect">
            <a:avLst/>
          </a:prstGeom>
        </p:spPr>
      </p:pic>
      <p:sp>
        <p:nvSpPr>
          <p:cNvPr id="47" name="TextBox 46">
            <a:extLst>
              <a:ext uri="{FF2B5EF4-FFF2-40B4-BE49-F238E27FC236}">
                <a16:creationId xmlns:a16="http://schemas.microsoft.com/office/drawing/2014/main" id="{4D22AA67-2988-92A4-4116-ECDDAEAF1ED8}"/>
              </a:ext>
            </a:extLst>
          </p:cNvPr>
          <p:cNvSpPr txBox="1"/>
          <p:nvPr/>
        </p:nvSpPr>
        <p:spPr>
          <a:xfrm>
            <a:off x="5099301" y="3360695"/>
            <a:ext cx="645222" cy="338554"/>
          </a:xfrm>
          <a:prstGeom prst="rect">
            <a:avLst/>
          </a:prstGeom>
          <a:noFill/>
        </p:spPr>
        <p:txBody>
          <a:bodyPr wrap="square" rtlCol="0">
            <a:spAutoFit/>
          </a:bodyPr>
          <a:lstStyle/>
          <a:p>
            <a:pPr algn="ctr"/>
            <a:r>
              <a:rPr lang="en-US" sz="800" b="1" dirty="0">
                <a:latin typeface="+mn-lt"/>
                <a:ea typeface="Calibri" panose="020F0502020204030204" pitchFamily="34" charset="0"/>
                <a:cs typeface="Calibri" panose="020F0502020204030204" pitchFamily="34" charset="0"/>
              </a:rPr>
              <a:t>Preferred Drug List</a:t>
            </a:r>
          </a:p>
        </p:txBody>
      </p:sp>
      <p:pic>
        <p:nvPicPr>
          <p:cNvPr id="81" name="Graphic 80" descr="Stork Baby with solid fill">
            <a:hlinkClick r:id="rId25"/>
            <a:extLst>
              <a:ext uri="{FF2B5EF4-FFF2-40B4-BE49-F238E27FC236}">
                <a16:creationId xmlns:a16="http://schemas.microsoft.com/office/drawing/2014/main" id="{1C4A4318-D15D-815C-201B-96DD1D82BC46}"/>
              </a:ext>
            </a:extLst>
          </p:cNvPr>
          <p:cNvPicPr>
            <a:picLocks noChangeAspect="1"/>
          </p:cNvPicPr>
          <p:nvPr/>
        </p:nvPicPr>
        <p:blipFill>
          <a:blip>
            <a:extLst>
              <a:ext uri="{96DAC541-7B7A-43D3-8B79-37D633B846F1}">
                <asvg:svgBlip xmlns:asvg="http://schemas.microsoft.com/office/drawing/2016/SVG/main" r:embed="rId26"/>
              </a:ext>
            </a:extLst>
          </a:blip>
          <a:stretch>
            <a:fillRect/>
          </a:stretch>
        </p:blipFill>
        <p:spPr>
          <a:xfrm>
            <a:off x="6121829" y="2342603"/>
            <a:ext cx="914400" cy="914400"/>
          </a:xfrm>
          <a:prstGeom prst="rect">
            <a:avLst/>
          </a:prstGeom>
        </p:spPr>
      </p:pic>
      <p:sp>
        <p:nvSpPr>
          <p:cNvPr id="49" name="TextBox 48">
            <a:extLst>
              <a:ext uri="{FF2B5EF4-FFF2-40B4-BE49-F238E27FC236}">
                <a16:creationId xmlns:a16="http://schemas.microsoft.com/office/drawing/2014/main" id="{63F72443-98BA-7DAD-4FB3-480EF507961C}"/>
              </a:ext>
            </a:extLst>
          </p:cNvPr>
          <p:cNvSpPr txBox="1"/>
          <p:nvPr/>
        </p:nvSpPr>
        <p:spPr>
          <a:xfrm>
            <a:off x="6170768" y="3336954"/>
            <a:ext cx="809918" cy="461665"/>
          </a:xfrm>
          <a:prstGeom prst="rect">
            <a:avLst/>
          </a:prstGeom>
          <a:noFill/>
        </p:spPr>
        <p:txBody>
          <a:bodyPr wrap="square" rtlCol="0">
            <a:spAutoFit/>
          </a:bodyPr>
          <a:lstStyle/>
          <a:p>
            <a:pPr algn="ctr"/>
            <a:r>
              <a:rPr lang="en-US" sz="800" b="1" dirty="0">
                <a:latin typeface="+mn-lt"/>
                <a:ea typeface="Calibri" panose="020F0502020204030204" pitchFamily="34" charset="0"/>
                <a:cs typeface="Calibri" panose="020F0502020204030204" pitchFamily="34" charset="0"/>
              </a:rPr>
              <a:t>Pregnancy &amp; Prenatal Information</a:t>
            </a:r>
          </a:p>
        </p:txBody>
      </p:sp>
      <p:pic>
        <p:nvPicPr>
          <p:cNvPr id="83" name="Graphic 82" descr="Warning with solid fill">
            <a:hlinkClick r:id="rId27"/>
            <a:extLst>
              <a:ext uri="{FF2B5EF4-FFF2-40B4-BE49-F238E27FC236}">
                <a16:creationId xmlns:a16="http://schemas.microsoft.com/office/drawing/2014/main" id="{0A65EC5E-F5BF-52CB-093D-EDDBB1769E24}"/>
              </a:ext>
            </a:extLst>
          </p:cNvPr>
          <p:cNvPicPr>
            <a:picLocks noChangeAspect="1"/>
          </p:cNvPicPr>
          <p:nvPr/>
        </p:nvPicPr>
        <p:blipFill>
          <a:blip>
            <a:extLst>
              <a:ext uri="{96DAC541-7B7A-43D3-8B79-37D633B846F1}">
                <asvg:svgBlip xmlns:asvg="http://schemas.microsoft.com/office/drawing/2016/SVG/main" r:embed="rId28"/>
              </a:ext>
            </a:extLst>
          </a:blip>
          <a:srcRect/>
          <a:stretch/>
        </p:blipFill>
        <p:spPr>
          <a:xfrm>
            <a:off x="7245503" y="2336841"/>
            <a:ext cx="914400" cy="914400"/>
          </a:xfrm>
          <a:prstGeom prst="rect">
            <a:avLst/>
          </a:prstGeom>
        </p:spPr>
      </p:pic>
      <p:sp>
        <p:nvSpPr>
          <p:cNvPr id="51" name="TextBox 50">
            <a:extLst>
              <a:ext uri="{FF2B5EF4-FFF2-40B4-BE49-F238E27FC236}">
                <a16:creationId xmlns:a16="http://schemas.microsoft.com/office/drawing/2014/main" id="{E0596845-A74B-E16C-96AD-B7C2A1121DD4}"/>
              </a:ext>
            </a:extLst>
          </p:cNvPr>
          <p:cNvSpPr txBox="1"/>
          <p:nvPr/>
        </p:nvSpPr>
        <p:spPr>
          <a:xfrm>
            <a:off x="7289604" y="3315036"/>
            <a:ext cx="826197" cy="461665"/>
          </a:xfrm>
          <a:prstGeom prst="rect">
            <a:avLst/>
          </a:prstGeom>
          <a:noFill/>
        </p:spPr>
        <p:txBody>
          <a:bodyPr wrap="square" rtlCol="0">
            <a:spAutoFit/>
          </a:bodyPr>
          <a:lstStyle/>
          <a:p>
            <a:pPr algn="ctr"/>
            <a:r>
              <a:rPr lang="en-US" sz="800" b="1" dirty="0">
                <a:latin typeface="+mn-lt"/>
                <a:ea typeface="Calibri" panose="020F0502020204030204" pitchFamily="34" charset="0"/>
                <a:cs typeface="Calibri" panose="020F0502020204030204" pitchFamily="34" charset="0"/>
              </a:rPr>
              <a:t>Report Fraud, Waste and Abuse</a:t>
            </a:r>
          </a:p>
        </p:txBody>
      </p:sp>
      <p:sp>
        <p:nvSpPr>
          <p:cNvPr id="4" name="Title 1">
            <a:extLst>
              <a:ext uri="{FF2B5EF4-FFF2-40B4-BE49-F238E27FC236}">
                <a16:creationId xmlns:a16="http://schemas.microsoft.com/office/drawing/2014/main" id="{10A7FBE0-0D83-1254-7BB4-8F41EF5278D4}"/>
              </a:ext>
            </a:extLst>
          </p:cNvPr>
          <p:cNvSpPr txBox="1">
            <a:spLocks/>
          </p:cNvSpPr>
          <p:nvPr/>
        </p:nvSpPr>
        <p:spPr>
          <a:xfrm>
            <a:off x="4832026" y="4415563"/>
            <a:ext cx="3496227" cy="63103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320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nSpc>
                <a:spcPct val="90000"/>
              </a:lnSpc>
            </a:pPr>
            <a:r>
              <a:rPr lang="en-US" sz="1800" dirty="0">
                <a:solidFill>
                  <a:schemeClr val="bg1"/>
                </a:solidFill>
                <a:hlinkClick r:id="rId29">
                  <a:extLst>
                    <a:ext uri="{A12FA001-AC4F-418D-AE19-62706E023703}">
                      <ahyp:hlinkClr xmlns:ahyp="http://schemas.microsoft.com/office/drawing/2018/hyperlinkcolor" val="tx"/>
                    </a:ext>
                  </a:extLst>
                </a:hlinkClick>
              </a:rPr>
              <a:t>www.buckeyehealthplan.com</a:t>
            </a:r>
            <a:r>
              <a:rPr lang="en-US" sz="1800" dirty="0">
                <a:solidFill>
                  <a:schemeClr val="bg1"/>
                </a:solidFill>
              </a:rPr>
              <a:t> </a:t>
            </a:r>
          </a:p>
        </p:txBody>
      </p:sp>
    </p:spTree>
    <p:extLst>
      <p:ext uri="{BB962C8B-B14F-4D97-AF65-F5344CB8AC3E}">
        <p14:creationId xmlns:p14="http://schemas.microsoft.com/office/powerpoint/2010/main" val="20909506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E9F99-1F9E-CF3C-7B49-B522CCDD9022}"/>
              </a:ext>
            </a:extLst>
          </p:cNvPr>
          <p:cNvSpPr>
            <a:spLocks noGrp="1"/>
          </p:cNvSpPr>
          <p:nvPr>
            <p:ph type="title"/>
          </p:nvPr>
        </p:nvSpPr>
        <p:spPr>
          <a:xfrm>
            <a:off x="311700" y="90716"/>
            <a:ext cx="8520600" cy="572700"/>
          </a:xfrm>
        </p:spPr>
        <p:txBody>
          <a:bodyPr wrap="square" anchor="t">
            <a:noAutofit/>
          </a:bodyPr>
          <a:lstStyle/>
          <a:p>
            <a:pPr>
              <a:lnSpc>
                <a:spcPct val="90000"/>
              </a:lnSpc>
            </a:pPr>
            <a:r>
              <a:rPr lang="en-US" dirty="0"/>
              <a:t>Buckeye Key Information Highlights</a:t>
            </a:r>
          </a:p>
        </p:txBody>
      </p:sp>
      <p:sp>
        <p:nvSpPr>
          <p:cNvPr id="3" name="Content Placeholder 2">
            <a:extLst>
              <a:ext uri="{FF2B5EF4-FFF2-40B4-BE49-F238E27FC236}">
                <a16:creationId xmlns:a16="http://schemas.microsoft.com/office/drawing/2014/main" id="{82B76BB0-EAC5-FBE4-B4A5-6A4D74478EF9}"/>
              </a:ext>
            </a:extLst>
          </p:cNvPr>
          <p:cNvSpPr>
            <a:spLocks noGrp="1"/>
          </p:cNvSpPr>
          <p:nvPr>
            <p:ph type="body" idx="1"/>
          </p:nvPr>
        </p:nvSpPr>
        <p:spPr>
          <a:xfrm>
            <a:off x="311700" y="713493"/>
            <a:ext cx="8520600" cy="3416400"/>
          </a:xfrm>
        </p:spPr>
        <p:txBody>
          <a:bodyPr wrap="square" numCol="2" anchor="t">
            <a:normAutofit/>
          </a:bodyPr>
          <a:lstStyle/>
          <a:p>
            <a:pPr marL="114300" indent="0">
              <a:lnSpc>
                <a:spcPct val="105000"/>
              </a:lnSpc>
              <a:buNone/>
            </a:pPr>
            <a:r>
              <a:rPr kumimoji="0" lang="en-US" sz="1500" b="0" i="0" u="none" strike="noStrike" kern="0" cap="none" spc="0" normalizeH="0" baseline="0" noProof="0" dirty="0">
                <a:ln>
                  <a:noFill/>
                </a:ln>
                <a:effectLst/>
                <a:uLnTx/>
                <a:uFillTx/>
              </a:rPr>
              <a:t>Buckeye’s </a:t>
            </a:r>
            <a:r>
              <a:rPr kumimoji="0" lang="en-US" sz="1500" b="1" i="0" u="none" strike="noStrike" kern="0" cap="none" spc="0" normalizeH="0" baseline="0" noProof="0" dirty="0">
                <a:ln>
                  <a:noFill/>
                </a:ln>
                <a:effectLst/>
                <a:uLnTx/>
                <a:uFillTx/>
                <a:hlinkClick r:id="rId2">
                  <a:extLst>
                    <a:ext uri="{A12FA001-AC4F-418D-AE19-62706E023703}">
                      <ahyp:hlinkClr xmlns:ahyp="http://schemas.microsoft.com/office/drawing/2018/hyperlinkcolor" val="tx"/>
                    </a:ext>
                  </a:extLst>
                </a:hlinkClick>
              </a:rPr>
              <a:t>Provider Home Page</a:t>
            </a:r>
            <a:r>
              <a:rPr kumimoji="0" lang="en-US" sz="1500" b="0" i="0" u="none" strike="noStrike" kern="0" cap="none" spc="0" normalizeH="0" baseline="0" noProof="0" dirty="0">
                <a:ln>
                  <a:noFill/>
                </a:ln>
                <a:effectLst/>
                <a:uLnTx/>
                <a:uFillTx/>
              </a:rPr>
              <a:t> provides links to key resources, provider updates, communications, and trainings.</a:t>
            </a:r>
            <a:endParaRPr lang="en-US" sz="1500" dirty="0"/>
          </a:p>
          <a:p>
            <a:pPr marL="114300" indent="0">
              <a:lnSpc>
                <a:spcPct val="105000"/>
              </a:lnSpc>
              <a:buNone/>
            </a:pPr>
            <a:endParaRPr lang="en-US" sz="1500" dirty="0"/>
          </a:p>
          <a:p>
            <a:pPr marL="114300" indent="0">
              <a:lnSpc>
                <a:spcPct val="105000"/>
              </a:lnSpc>
              <a:buNone/>
            </a:pPr>
            <a:r>
              <a:rPr kumimoji="0" lang="en-US" sz="1500" b="0" i="0" u="none" strike="noStrike" kern="0" cap="none" spc="0" normalizeH="0" baseline="0" noProof="0" dirty="0">
                <a:ln>
                  <a:noFill/>
                </a:ln>
                <a:effectLst/>
                <a:uLnTx/>
                <a:uFillTx/>
              </a:rPr>
              <a:t>Provider Resources are located via the lefthand side of the </a:t>
            </a:r>
            <a:r>
              <a:rPr kumimoji="0" lang="en-US" sz="1500" b="1" i="0" u="none" strike="noStrike" kern="0" cap="none" spc="0" normalizeH="0" baseline="0" noProof="0" dirty="0">
                <a:ln>
                  <a:noFill/>
                </a:ln>
                <a:effectLst/>
                <a:uLnTx/>
                <a:uFillTx/>
                <a:hlinkClick r:id="rId2">
                  <a:extLst>
                    <a:ext uri="{A12FA001-AC4F-418D-AE19-62706E023703}">
                      <ahyp:hlinkClr xmlns:ahyp="http://schemas.microsoft.com/office/drawing/2018/hyperlinkcolor" val="tx"/>
                    </a:ext>
                  </a:extLst>
                </a:hlinkClick>
              </a:rPr>
              <a:t>Provider Home Page</a:t>
            </a:r>
            <a:r>
              <a:rPr kumimoji="0" lang="en-US" sz="1500" b="0" i="0" u="none" strike="noStrike" kern="0" cap="none" spc="0" normalizeH="0" baseline="0" noProof="0" dirty="0">
                <a:ln>
                  <a:noFill/>
                </a:ln>
                <a:effectLst/>
                <a:uLnTx/>
                <a:uFillTx/>
              </a:rPr>
              <a:t>.</a:t>
            </a:r>
          </a:p>
          <a:p>
            <a:pPr lvl="1">
              <a:lnSpc>
                <a:spcPct val="105000"/>
              </a:lnSpc>
              <a:spcBef>
                <a:spcPts val="0"/>
              </a:spcBef>
            </a:pPr>
            <a:r>
              <a:rPr kumimoji="0" lang="en-US" sz="1400" b="0" i="0" strike="noStrike" kern="0" cap="none" spc="0" normalizeH="0" baseline="0" noProof="0" dirty="0">
                <a:ln>
                  <a:noFill/>
                </a:ln>
                <a:effectLst/>
                <a:uLnTx/>
                <a:uFillTx/>
                <a:hlinkClick r:id="rId3">
                  <a:extLst>
                    <a:ext uri="{A12FA001-AC4F-418D-AE19-62706E023703}">
                      <ahyp:hlinkClr xmlns:ahyp="http://schemas.microsoft.com/office/drawing/2018/hyperlinkcolor" val="tx"/>
                    </a:ext>
                  </a:extLst>
                </a:hlinkClick>
              </a:rPr>
              <a:t>Provider Manuals</a:t>
            </a:r>
          </a:p>
          <a:p>
            <a:pPr lvl="1">
              <a:lnSpc>
                <a:spcPct val="105000"/>
              </a:lnSpc>
              <a:spcBef>
                <a:spcPts val="0"/>
              </a:spcBef>
            </a:pPr>
            <a:r>
              <a:rPr kumimoji="0" lang="en-US" sz="1400" b="0" i="0" u="none" strike="noStrike" kern="0" cap="none" spc="0" normalizeH="0" baseline="0" noProof="0" dirty="0">
                <a:ln>
                  <a:noFill/>
                </a:ln>
                <a:effectLst/>
                <a:uLnTx/>
                <a:uFillTx/>
                <a:hlinkClick r:id="rId3">
                  <a:extLst>
                    <a:ext uri="{A12FA001-AC4F-418D-AE19-62706E023703}">
                      <ahyp:hlinkClr xmlns:ahyp="http://schemas.microsoft.com/office/drawing/2018/hyperlinkcolor" val="tx"/>
                    </a:ext>
                  </a:extLst>
                </a:hlinkClick>
              </a:rPr>
              <a:t>Provider Newsletters</a:t>
            </a:r>
            <a:endParaRPr kumimoji="0" lang="en-US" sz="1400" b="0" i="0" u="none" strike="noStrike" kern="0" cap="none" spc="0" normalizeH="0" baseline="0" noProof="0" dirty="0">
              <a:ln>
                <a:noFill/>
              </a:ln>
              <a:effectLst/>
              <a:uLnTx/>
              <a:uFillTx/>
            </a:endParaRPr>
          </a:p>
          <a:p>
            <a:pPr lvl="1">
              <a:lnSpc>
                <a:spcPct val="105000"/>
              </a:lnSpc>
              <a:spcBef>
                <a:spcPts val="0"/>
              </a:spcBef>
            </a:pPr>
            <a:r>
              <a:rPr kumimoji="0" lang="en-US" sz="1400" b="0" i="0" u="none" strike="noStrike" kern="0" cap="none" spc="0" normalizeH="0" baseline="0" noProof="0" dirty="0">
                <a:ln>
                  <a:noFill/>
                </a:ln>
                <a:effectLst/>
                <a:uLnTx/>
                <a:uFillTx/>
                <a:hlinkClick r:id="rId4">
                  <a:extLst>
                    <a:ext uri="{A12FA001-AC4F-418D-AE19-62706E023703}">
                      <ahyp:hlinkClr xmlns:ahyp="http://schemas.microsoft.com/office/drawing/2018/hyperlinkcolor" val="tx"/>
                    </a:ext>
                  </a:extLst>
                </a:hlinkClick>
              </a:rPr>
              <a:t>Provider Training and Education</a:t>
            </a:r>
            <a:endParaRPr kumimoji="0" lang="en-US" sz="1400" b="0" i="0" u="none" strike="noStrike" kern="0" cap="none" spc="0" normalizeH="0" baseline="0" noProof="0" dirty="0">
              <a:ln>
                <a:noFill/>
              </a:ln>
              <a:effectLst/>
              <a:uLnTx/>
              <a:uFillTx/>
            </a:endParaRPr>
          </a:p>
          <a:p>
            <a:pPr lvl="1">
              <a:lnSpc>
                <a:spcPct val="105000"/>
              </a:lnSpc>
              <a:spcBef>
                <a:spcPts val="0"/>
              </a:spcBef>
            </a:pPr>
            <a:r>
              <a:rPr kumimoji="0" lang="en-US" sz="1400" b="0" i="0" u="none" strike="noStrike" kern="0" cap="none" spc="0" normalizeH="0" baseline="0" noProof="0" dirty="0">
                <a:ln>
                  <a:noFill/>
                </a:ln>
                <a:effectLst/>
                <a:uLnTx/>
                <a:uFillTx/>
                <a:hlinkClick r:id="rId5">
                  <a:extLst>
                    <a:ext uri="{A12FA001-AC4F-418D-AE19-62706E023703}">
                      <ahyp:hlinkClr xmlns:ahyp="http://schemas.microsoft.com/office/drawing/2018/hyperlinkcolor" val="tx"/>
                    </a:ext>
                  </a:extLst>
                </a:hlinkClick>
              </a:rPr>
              <a:t>Buckeye Pre-Auth Check tool</a:t>
            </a:r>
            <a:endParaRPr kumimoji="0" lang="en-US" sz="1400" b="0" i="0" u="none" strike="noStrike" kern="0" cap="none" spc="0" normalizeH="0" baseline="0" noProof="0" dirty="0">
              <a:ln>
                <a:noFill/>
              </a:ln>
              <a:effectLst/>
              <a:uLnTx/>
              <a:uFillTx/>
            </a:endParaRPr>
          </a:p>
        </p:txBody>
      </p:sp>
      <p:sp>
        <p:nvSpPr>
          <p:cNvPr id="6" name="TextBox 5">
            <a:extLst>
              <a:ext uri="{FF2B5EF4-FFF2-40B4-BE49-F238E27FC236}">
                <a16:creationId xmlns:a16="http://schemas.microsoft.com/office/drawing/2014/main" id="{57FCA55C-694E-39A0-6982-ED882766CD7B}"/>
              </a:ext>
            </a:extLst>
          </p:cNvPr>
          <p:cNvSpPr txBox="1"/>
          <p:nvPr/>
        </p:nvSpPr>
        <p:spPr>
          <a:xfrm>
            <a:off x="5098473" y="1013607"/>
            <a:ext cx="3221181" cy="2708434"/>
          </a:xfrm>
          <a:prstGeom prst="rect">
            <a:avLst/>
          </a:prstGeom>
          <a:noFill/>
          <a:ln w="38100">
            <a:solidFill>
              <a:srgbClr val="7FA43A"/>
            </a:solidFill>
          </a:ln>
          <a:effectLst>
            <a:softEdge rad="12700"/>
          </a:effectLst>
        </p:spPr>
        <p:txBody>
          <a:bodyPr wrap="square" rtlCol="0">
            <a:spAutoFit/>
          </a:bodyPr>
          <a:lstStyle/>
          <a:p>
            <a:pPr marL="114300" marR="0" lvl="0" algn="l" defTabSz="914400" rtl="0" eaLnBrk="1" fontAlgn="auto" latinLnBrk="0" hangingPunct="1">
              <a:spcBef>
                <a:spcPts val="0"/>
              </a:spcBef>
              <a:spcAft>
                <a:spcPts val="600"/>
              </a:spcAft>
              <a:buClr>
                <a:srgbClr val="595959"/>
              </a:buClr>
              <a:buSzTx/>
              <a:tabLst/>
              <a:defRPr/>
            </a:pPr>
            <a:r>
              <a:rPr kumimoji="0" lang="en-US" sz="1500" b="0" i="0" u="none" strike="noStrike" kern="0" cap="none" spc="0" normalizeH="0" baseline="0" noProof="0" dirty="0">
                <a:ln>
                  <a:noFill/>
                </a:ln>
                <a:solidFill>
                  <a:srgbClr val="000000"/>
                </a:solidFill>
                <a:effectLst/>
                <a:uLnTx/>
                <a:uFillTx/>
                <a:latin typeface="Arial"/>
                <a:cs typeface="Arial"/>
                <a:sym typeface="Arial"/>
              </a:rPr>
              <a:t>Dedicated </a:t>
            </a:r>
            <a:r>
              <a:rPr kumimoji="0" lang="en-US" sz="1500" b="1" i="0" u="none" strike="noStrike" kern="0" cap="none" spc="0" normalizeH="0" baseline="0" noProof="0" dirty="0">
                <a:ln>
                  <a:noFill/>
                </a:ln>
                <a:solidFill>
                  <a:srgbClr val="000000"/>
                </a:solidFill>
                <a:effectLst/>
                <a:uLnTx/>
                <a:uFillTx/>
                <a:latin typeface="Arial"/>
                <a:cs typeface="Arial"/>
                <a:sym typeface="Arial"/>
              </a:rPr>
              <a:t>Provider Services </a:t>
            </a:r>
            <a:r>
              <a:rPr kumimoji="0" lang="en-US" sz="1500" b="0" i="0" u="none" strike="noStrike" kern="0" cap="none" spc="0" normalizeH="0" baseline="0" noProof="0" dirty="0">
                <a:ln>
                  <a:noFill/>
                </a:ln>
                <a:solidFill>
                  <a:srgbClr val="000000"/>
                </a:solidFill>
                <a:effectLst/>
                <a:uLnTx/>
                <a:uFillTx/>
                <a:latin typeface="Arial"/>
                <a:cs typeface="Arial"/>
                <a:sym typeface="Arial"/>
              </a:rPr>
              <a:t>support: </a:t>
            </a:r>
          </a:p>
          <a:p>
            <a:pPr marL="114300" marR="0" lvl="0" algn="l" defTabSz="914400" rtl="0" eaLnBrk="1" fontAlgn="auto" latinLnBrk="0" hangingPunct="1">
              <a:spcBef>
                <a:spcPts val="0"/>
              </a:spcBef>
              <a:spcAft>
                <a:spcPts val="600"/>
              </a:spcAft>
              <a:buClr>
                <a:srgbClr val="595959"/>
              </a:buClr>
              <a:buSzTx/>
              <a:tabLst/>
              <a:defRPr/>
            </a:pPr>
            <a:r>
              <a:rPr kumimoji="0" lang="en-US" sz="1500" b="1" i="0" u="none" strike="noStrike" kern="0" cap="none" spc="0" normalizeH="0" baseline="0" noProof="0" dirty="0">
                <a:ln>
                  <a:noFill/>
                </a:ln>
                <a:solidFill>
                  <a:srgbClr val="000000"/>
                </a:solidFill>
                <a:effectLst/>
                <a:uLnTx/>
                <a:uFillTx/>
                <a:latin typeface="Arial"/>
                <a:cs typeface="Arial"/>
                <a:sym typeface="Arial"/>
              </a:rPr>
              <a:t>Medicaid and MyCare Ohio </a:t>
            </a:r>
            <a:r>
              <a:rPr kumimoji="0" lang="en-US" sz="1500" b="0" i="0" u="none" strike="noStrike" kern="0" cap="none" spc="0" normalizeH="0" baseline="0" noProof="0" dirty="0">
                <a:ln>
                  <a:noFill/>
                </a:ln>
                <a:solidFill>
                  <a:srgbClr val="000000"/>
                </a:solidFill>
                <a:effectLst/>
                <a:uLnTx/>
                <a:uFillTx/>
                <a:latin typeface="Arial"/>
                <a:cs typeface="Arial"/>
                <a:sym typeface="Arial"/>
              </a:rPr>
              <a:t>866.296.8731</a:t>
            </a:r>
          </a:p>
          <a:p>
            <a:pPr marL="114300" marR="0" lvl="0" algn="l" defTabSz="914400" rtl="0" eaLnBrk="1" fontAlgn="auto" latinLnBrk="0" hangingPunct="1">
              <a:spcBef>
                <a:spcPts val="0"/>
              </a:spcBef>
              <a:spcAft>
                <a:spcPts val="600"/>
              </a:spcAft>
              <a:buClr>
                <a:srgbClr val="595959"/>
              </a:buClr>
              <a:buSzTx/>
              <a:tabLst/>
              <a:defRPr/>
            </a:pPr>
            <a:r>
              <a:rPr kumimoji="0" lang="en-US" sz="1500" b="0" i="0" u="none" strike="noStrike" kern="0" cap="none" spc="0" normalizeH="0" baseline="0" noProof="0" dirty="0">
                <a:ln>
                  <a:noFill/>
                </a:ln>
                <a:solidFill>
                  <a:srgbClr val="000000"/>
                </a:solidFill>
                <a:effectLst/>
                <a:uLnTx/>
                <a:uFillTx/>
                <a:latin typeface="Arial"/>
                <a:cs typeface="Arial"/>
                <a:sym typeface="Arial"/>
              </a:rPr>
              <a:t> </a:t>
            </a:r>
            <a:br>
              <a:rPr kumimoji="0" lang="en-US" sz="1500" b="0" i="0" u="none" strike="noStrike" kern="0" cap="none" spc="0" normalizeH="0" baseline="0" noProof="0" dirty="0">
                <a:ln>
                  <a:noFill/>
                </a:ln>
                <a:solidFill>
                  <a:srgbClr val="000000"/>
                </a:solidFill>
                <a:effectLst/>
                <a:uLnTx/>
                <a:uFillTx/>
                <a:latin typeface="Arial"/>
                <a:cs typeface="Arial"/>
                <a:sym typeface="Arial"/>
              </a:rPr>
            </a:br>
            <a:r>
              <a:rPr kumimoji="0" lang="en-US" sz="1500" b="1" i="0" u="none" strike="noStrike" kern="0" cap="none" spc="0" normalizeH="0" baseline="0" noProof="0" dirty="0">
                <a:ln>
                  <a:noFill/>
                </a:ln>
                <a:solidFill>
                  <a:srgbClr val="000000"/>
                </a:solidFill>
                <a:effectLst/>
                <a:uLnTx/>
                <a:uFillTx/>
                <a:latin typeface="Arial"/>
                <a:cs typeface="Arial"/>
                <a:sym typeface="Arial"/>
              </a:rPr>
              <a:t>Buckeye Contract Coordination:</a:t>
            </a:r>
            <a:r>
              <a:rPr kumimoji="0" lang="en-US" sz="1500" b="0" i="0" u="none" strike="noStrike" kern="0" cap="none" spc="0" normalizeH="0" baseline="0" noProof="0" dirty="0">
                <a:ln>
                  <a:noFill/>
                </a:ln>
                <a:solidFill>
                  <a:srgbClr val="000000"/>
                </a:solidFill>
                <a:effectLst/>
                <a:uLnTx/>
                <a:uFillTx/>
                <a:latin typeface="Arial"/>
                <a:cs typeface="Arial"/>
                <a:sym typeface="Arial"/>
              </a:rPr>
              <a:t> </a:t>
            </a:r>
            <a:r>
              <a:rPr kumimoji="0" lang="en-US" sz="1500" b="0" i="0" u="none" strike="noStrike" kern="0" cap="none" spc="0" normalizeH="0" baseline="0" noProof="0" dirty="0">
                <a:ln>
                  <a:noFill/>
                </a:ln>
                <a:solidFill>
                  <a:srgbClr val="000000"/>
                </a:solidFill>
                <a:effectLst/>
                <a:uLnTx/>
                <a:uFillTx/>
                <a:latin typeface="Arial"/>
                <a:cs typeface="Arial"/>
                <a:sym typeface="Arial"/>
                <a:hlinkClick r:id="rId6">
                  <a:extLst>
                    <a:ext uri="{A12FA001-AC4F-418D-AE19-62706E023703}">
                      <ahyp:hlinkClr xmlns:ahyp="http://schemas.microsoft.com/office/drawing/2018/hyperlinkcolor" val="tx"/>
                    </a:ext>
                  </a:extLst>
                </a:hlinkClick>
              </a:rPr>
              <a:t>Ohiocontracting@centene.com</a:t>
            </a:r>
            <a:endParaRPr kumimoji="0" lang="en-US" sz="1500" b="0" i="0" u="none" strike="noStrike" kern="0" cap="none" spc="0" normalizeH="0" baseline="0" noProof="0" dirty="0">
              <a:ln>
                <a:noFill/>
              </a:ln>
              <a:solidFill>
                <a:srgbClr val="000000"/>
              </a:solidFill>
              <a:effectLst/>
              <a:uLnTx/>
              <a:uFillTx/>
              <a:latin typeface="Arial"/>
              <a:cs typeface="Arial"/>
              <a:sym typeface="Arial"/>
            </a:endParaRPr>
          </a:p>
          <a:p>
            <a:pPr marL="114300" marR="0" lvl="0" algn="l" defTabSz="914400" rtl="0" eaLnBrk="1" fontAlgn="auto" latinLnBrk="0" hangingPunct="1">
              <a:spcBef>
                <a:spcPts val="0"/>
              </a:spcBef>
              <a:spcAft>
                <a:spcPts val="600"/>
              </a:spcAft>
              <a:buClr>
                <a:srgbClr val="595959"/>
              </a:buClr>
              <a:buSzTx/>
              <a:tabLst/>
              <a:defRPr/>
            </a:pPr>
            <a:endParaRPr lang="en-US" sz="1500" dirty="0"/>
          </a:p>
          <a:p>
            <a:pPr marL="114300" marR="0" lvl="0" algn="l" defTabSz="914400" rtl="0" eaLnBrk="1" fontAlgn="auto" latinLnBrk="0" hangingPunct="1">
              <a:spcBef>
                <a:spcPts val="0"/>
              </a:spcBef>
              <a:spcAft>
                <a:spcPts val="600"/>
              </a:spcAft>
              <a:buClr>
                <a:srgbClr val="595959"/>
              </a:buClr>
              <a:buSzTx/>
              <a:tabLst/>
              <a:defRPr/>
            </a:pPr>
            <a:r>
              <a:rPr kumimoji="0" lang="en-US" sz="1500" b="1" i="0" u="none" strike="noStrike" kern="0" cap="none" spc="0" normalizeH="0" baseline="0" noProof="0" dirty="0">
                <a:ln>
                  <a:noFill/>
                </a:ln>
                <a:solidFill>
                  <a:srgbClr val="000000"/>
                </a:solidFill>
                <a:effectLst/>
                <a:uLnTx/>
                <a:uFillTx/>
                <a:latin typeface="Arial"/>
                <a:cs typeface="Arial"/>
                <a:sym typeface="Arial"/>
              </a:rPr>
              <a:t>Contract Negotiators: </a:t>
            </a:r>
            <a:r>
              <a:rPr kumimoji="0" lang="en-US" sz="1500" b="0" i="0" u="none" strike="noStrike" kern="0" cap="none" spc="0" normalizeH="0" baseline="0" noProof="0" dirty="0">
                <a:ln>
                  <a:noFill/>
                </a:ln>
                <a:solidFill>
                  <a:srgbClr val="000000"/>
                </a:solidFill>
                <a:effectLst/>
                <a:uLnTx/>
                <a:uFillTx/>
                <a:latin typeface="Arial"/>
                <a:cs typeface="Arial"/>
                <a:sym typeface="Arial"/>
                <a:hlinkClick r:id="rId7">
                  <a:extLst>
                    <a:ext uri="{A12FA001-AC4F-418D-AE19-62706E023703}">
                      <ahyp:hlinkClr xmlns:ahyp="http://schemas.microsoft.com/office/drawing/2018/hyperlinkcolor" val="tx"/>
                    </a:ext>
                  </a:extLst>
                </a:hlinkClick>
              </a:rPr>
              <a:t>OHNegotiators@centene.com</a:t>
            </a:r>
            <a:endParaRPr kumimoji="0" lang="en-US" sz="1500"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78986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4600F-1267-F47A-FFAA-74AB418766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3D6F7D-C8FB-0A98-C33B-FEE3219DE888}"/>
              </a:ext>
            </a:extLst>
          </p:cNvPr>
          <p:cNvSpPr>
            <a:spLocks noGrp="1"/>
          </p:cNvSpPr>
          <p:nvPr>
            <p:ph type="title"/>
          </p:nvPr>
        </p:nvSpPr>
        <p:spPr>
          <a:xfrm>
            <a:off x="311700" y="90716"/>
            <a:ext cx="8520600" cy="572700"/>
          </a:xfrm>
        </p:spPr>
        <p:txBody>
          <a:bodyPr wrap="square" anchor="t">
            <a:noAutofit/>
          </a:bodyPr>
          <a:lstStyle/>
          <a:p>
            <a:pPr>
              <a:lnSpc>
                <a:spcPct val="90000"/>
              </a:lnSpc>
            </a:pPr>
            <a:r>
              <a:rPr lang="en-US" dirty="0"/>
              <a:t>Provider Network Operations</a:t>
            </a:r>
          </a:p>
        </p:txBody>
      </p:sp>
      <p:sp>
        <p:nvSpPr>
          <p:cNvPr id="3" name="Content Placeholder 2">
            <a:extLst>
              <a:ext uri="{FF2B5EF4-FFF2-40B4-BE49-F238E27FC236}">
                <a16:creationId xmlns:a16="http://schemas.microsoft.com/office/drawing/2014/main" id="{4675B39F-6598-5754-2CC4-C97140BF9B06}"/>
              </a:ext>
            </a:extLst>
          </p:cNvPr>
          <p:cNvSpPr>
            <a:spLocks noGrp="1"/>
          </p:cNvSpPr>
          <p:nvPr>
            <p:ph type="body" idx="1"/>
          </p:nvPr>
        </p:nvSpPr>
        <p:spPr>
          <a:xfrm>
            <a:off x="311700" y="713493"/>
            <a:ext cx="8520600" cy="3416400"/>
          </a:xfrm>
        </p:spPr>
        <p:txBody>
          <a:bodyPr wrap="square" numCol="2" anchor="t">
            <a:normAutofit/>
          </a:bodyPr>
          <a:lstStyle/>
          <a:p>
            <a:pPr marL="114300" indent="0">
              <a:lnSpc>
                <a:spcPct val="105000"/>
              </a:lnSpc>
              <a:buNone/>
            </a:pPr>
            <a:r>
              <a:rPr kumimoji="0" lang="en-US" sz="1500" b="0" i="0" u="none" strike="noStrike" kern="0" cap="none" spc="0" normalizeH="0" baseline="0" noProof="0" dirty="0">
                <a:ln>
                  <a:noFill/>
                </a:ln>
                <a:effectLst/>
                <a:uLnTx/>
                <a:uFillTx/>
              </a:rPr>
              <a:t>Providers should submit updates to </a:t>
            </a:r>
            <a:r>
              <a:rPr kumimoji="0" lang="en-US" sz="1500" b="1" i="0" u="none" strike="noStrike" kern="0" cap="none" spc="0" normalizeH="0" baseline="0" noProof="0" dirty="0">
                <a:ln>
                  <a:noFill/>
                </a:ln>
                <a:effectLst/>
                <a:uLnTx/>
                <a:uFillTx/>
              </a:rPr>
              <a:t>demographic data</a:t>
            </a:r>
            <a:r>
              <a:rPr kumimoji="0" lang="en-US" sz="1500" b="0" i="0" u="none" strike="noStrike" kern="0" cap="none" spc="0" normalizeH="0" baseline="0" noProof="0" dirty="0">
                <a:ln>
                  <a:noFill/>
                </a:ln>
                <a:effectLst/>
                <a:uLnTx/>
                <a:uFillTx/>
              </a:rPr>
              <a:t> to </a:t>
            </a:r>
            <a:r>
              <a:rPr kumimoji="0" lang="en-US" sz="1500" b="1" i="0" u="none" strike="noStrike" kern="0" cap="none" spc="0" normalizeH="0" baseline="0" noProof="0" dirty="0">
                <a:ln>
                  <a:noFill/>
                </a:ln>
                <a:solidFill>
                  <a:schemeClr val="tx1"/>
                </a:solidFill>
                <a:effectLst/>
                <a:uLnTx/>
                <a:uFillTx/>
                <a:hlinkClick r:id="rId2">
                  <a:extLst>
                    <a:ext uri="{A12FA001-AC4F-418D-AE19-62706E023703}">
                      <ahyp:hlinkClr xmlns:ahyp="http://schemas.microsoft.com/office/drawing/2018/hyperlinkcolor" val="tx"/>
                    </a:ext>
                  </a:extLst>
                </a:hlinkClick>
              </a:rPr>
              <a:t>OhioContracting@Centene.com</a:t>
            </a:r>
            <a:r>
              <a:rPr kumimoji="0" lang="en-US" sz="1500" b="0" i="0" u="none" strike="noStrike" kern="0" cap="none" spc="0" normalizeH="0" baseline="0" noProof="0" dirty="0">
                <a:ln>
                  <a:noFill/>
                </a:ln>
                <a:effectLst/>
                <a:uLnTx/>
                <a:uFillTx/>
              </a:rPr>
              <a:t> within 30 days of the data change becoming effective.</a:t>
            </a:r>
            <a:endParaRPr lang="en-US" sz="1500" dirty="0"/>
          </a:p>
          <a:p>
            <a:pPr marL="114300" indent="0">
              <a:lnSpc>
                <a:spcPct val="105000"/>
              </a:lnSpc>
              <a:buNone/>
            </a:pPr>
            <a:endParaRPr lang="en-US" sz="1500" dirty="0"/>
          </a:p>
          <a:p>
            <a:pPr marL="114300" indent="0">
              <a:lnSpc>
                <a:spcPct val="105000"/>
              </a:lnSpc>
              <a:buNone/>
            </a:pPr>
            <a:r>
              <a:rPr kumimoji="0" lang="en-US" sz="1500" b="1" i="0" u="none" strike="noStrike" kern="0" cap="none" spc="0" normalizeH="0" baseline="0" noProof="0" dirty="0">
                <a:ln>
                  <a:noFill/>
                </a:ln>
                <a:solidFill>
                  <a:schemeClr val="tx1"/>
                </a:solidFill>
                <a:effectLst/>
                <a:uLnTx/>
                <a:uFillTx/>
                <a:hlinkClick r:id="rId3">
                  <a:extLst>
                    <a:ext uri="{A12FA001-AC4F-418D-AE19-62706E023703}">
                      <ahyp:hlinkClr xmlns:ahyp="http://schemas.microsoft.com/office/drawing/2018/hyperlinkcolor" val="tx"/>
                    </a:ext>
                  </a:extLst>
                </a:hlinkClick>
              </a:rPr>
              <a:t>Forms</a:t>
            </a:r>
            <a:r>
              <a:rPr kumimoji="0" lang="en-US" sz="1500" b="0" i="0" u="none" strike="noStrike" kern="0" cap="none" spc="0" normalizeH="0" baseline="0" noProof="0" dirty="0">
                <a:ln>
                  <a:noFill/>
                </a:ln>
                <a:effectLst/>
                <a:uLnTx/>
                <a:uFillTx/>
              </a:rPr>
              <a:t> to </a:t>
            </a:r>
            <a:r>
              <a:rPr kumimoji="0" lang="en-US" sz="1500" b="1" i="0" u="none" strike="noStrike" kern="0" cap="none" spc="0" normalizeH="0" baseline="0" noProof="0" dirty="0">
                <a:ln>
                  <a:noFill/>
                </a:ln>
                <a:effectLst/>
                <a:uLnTx/>
                <a:uFillTx/>
              </a:rPr>
              <a:t>add new practitioners</a:t>
            </a:r>
            <a:r>
              <a:rPr kumimoji="0" lang="en-US" sz="1500" b="0" i="0" u="none" strike="noStrike" kern="0" cap="none" spc="0" normalizeH="0" baseline="0" noProof="0" dirty="0">
                <a:ln>
                  <a:noFill/>
                </a:ln>
                <a:effectLst/>
                <a:uLnTx/>
                <a:uFillTx/>
              </a:rPr>
              <a:t> can be found on our website and </a:t>
            </a:r>
            <a:r>
              <a:rPr lang="en-US" sz="1500" dirty="0"/>
              <a:t>should be submitted along with all credentialing documentation </a:t>
            </a:r>
            <a:r>
              <a:rPr kumimoji="0" lang="en-US" sz="1500" b="0" i="0" u="none" strike="noStrike" kern="0" cap="none" spc="0" normalizeH="0" baseline="0" noProof="0" dirty="0">
                <a:ln>
                  <a:noFill/>
                </a:ln>
                <a:solidFill>
                  <a:srgbClr val="000000"/>
                </a:solidFill>
                <a:effectLst/>
                <a:uLnTx/>
                <a:uFillTx/>
                <a:latin typeface="Arial"/>
                <a:cs typeface="Arial"/>
                <a:sym typeface="Arial"/>
              </a:rPr>
              <a:t>to </a:t>
            </a:r>
            <a:r>
              <a:rPr kumimoji="0" lang="en-US" sz="1500" b="1" i="0" u="none" strike="noStrike" kern="0" cap="none" spc="0" normalizeH="0" baseline="0" noProof="0" dirty="0">
                <a:ln>
                  <a:noFill/>
                </a:ln>
                <a:solidFill>
                  <a:srgbClr val="000000"/>
                </a:solidFill>
                <a:effectLst/>
                <a:uLnTx/>
                <a:uFillTx/>
                <a:latin typeface="Arial"/>
                <a:cs typeface="Arial"/>
                <a:sym typeface="Arial"/>
                <a:hlinkClick r:id="rId2">
                  <a:extLst>
                    <a:ext uri="{A12FA001-AC4F-418D-AE19-62706E023703}">
                      <ahyp:hlinkClr xmlns:ahyp="http://schemas.microsoft.com/office/drawing/2018/hyperlinkcolor" val="tx"/>
                    </a:ext>
                  </a:extLst>
                </a:hlinkClick>
              </a:rPr>
              <a:t>OhioContracting@Centene.com</a:t>
            </a:r>
            <a:r>
              <a:rPr lang="en-US" sz="1500" dirty="0"/>
              <a:t>.</a:t>
            </a:r>
          </a:p>
          <a:p>
            <a:pPr marL="114300" indent="0">
              <a:lnSpc>
                <a:spcPct val="105000"/>
              </a:lnSpc>
              <a:buNone/>
            </a:pPr>
            <a:endParaRPr kumimoji="0" lang="en-US" sz="1500" b="0" i="0" u="none" strike="noStrike" kern="0" cap="none" spc="0" normalizeH="0" baseline="0" noProof="0" dirty="0">
              <a:ln>
                <a:noFill/>
              </a:ln>
              <a:effectLst/>
              <a:uLnTx/>
              <a:uFillTx/>
            </a:endParaRPr>
          </a:p>
          <a:p>
            <a:pPr marL="114300" indent="0">
              <a:lnSpc>
                <a:spcPct val="105000"/>
              </a:lnSpc>
              <a:buNone/>
            </a:pPr>
            <a:r>
              <a:rPr lang="en-US" sz="1500" dirty="0"/>
              <a:t>Enrollments are effective 30 days from the date all clean documents are received by Buckeye.</a:t>
            </a:r>
            <a:endParaRPr kumimoji="0" lang="en-US" sz="1400" b="0" i="0" u="none" strike="noStrike" kern="0" cap="none" spc="0" normalizeH="0" baseline="0" noProof="0" dirty="0">
              <a:ln>
                <a:noFill/>
              </a:ln>
              <a:effectLst/>
              <a:uLnTx/>
              <a:uFillTx/>
            </a:endParaRPr>
          </a:p>
        </p:txBody>
      </p:sp>
      <p:sp>
        <p:nvSpPr>
          <p:cNvPr id="6" name="TextBox 5">
            <a:extLst>
              <a:ext uri="{FF2B5EF4-FFF2-40B4-BE49-F238E27FC236}">
                <a16:creationId xmlns:a16="http://schemas.microsoft.com/office/drawing/2014/main" id="{A48FC876-432C-CE22-37F3-FA87CA8ECA5D}"/>
              </a:ext>
            </a:extLst>
          </p:cNvPr>
          <p:cNvSpPr txBox="1"/>
          <p:nvPr/>
        </p:nvSpPr>
        <p:spPr>
          <a:xfrm>
            <a:off x="5098473" y="1013607"/>
            <a:ext cx="3262745" cy="2708434"/>
          </a:xfrm>
          <a:prstGeom prst="rect">
            <a:avLst/>
          </a:prstGeom>
          <a:noFill/>
          <a:ln w="38100">
            <a:solidFill>
              <a:srgbClr val="7FA43A"/>
            </a:solidFill>
          </a:ln>
          <a:effectLst>
            <a:softEdge rad="12700"/>
          </a:effectLst>
        </p:spPr>
        <p:txBody>
          <a:bodyPr wrap="square" rtlCol="0">
            <a:spAutoFit/>
          </a:bodyPr>
          <a:lstStyle/>
          <a:p>
            <a:pPr marL="114300" marR="0" lvl="0" algn="l" defTabSz="914400" rtl="0" eaLnBrk="1" fontAlgn="auto" latinLnBrk="0" hangingPunct="1">
              <a:spcBef>
                <a:spcPts val="0"/>
              </a:spcBef>
              <a:spcAft>
                <a:spcPts val="600"/>
              </a:spcAft>
              <a:buClr>
                <a:srgbClr val="595959"/>
              </a:buClr>
              <a:buSzTx/>
              <a:tabLst/>
              <a:defRPr/>
            </a:pPr>
            <a:r>
              <a:rPr kumimoji="0" lang="en-US" sz="1500" b="0" i="0" u="none" strike="noStrike" kern="0" cap="none" spc="0" normalizeH="0" baseline="0" noProof="0" dirty="0">
                <a:ln>
                  <a:noFill/>
                </a:ln>
                <a:solidFill>
                  <a:srgbClr val="000000"/>
                </a:solidFill>
                <a:effectLst/>
                <a:uLnTx/>
                <a:uFillTx/>
                <a:latin typeface="Arial"/>
                <a:cs typeface="Arial"/>
                <a:sym typeface="Arial"/>
              </a:rPr>
              <a:t>Please send the following items to </a:t>
            </a:r>
            <a:r>
              <a:rPr kumimoji="0" lang="en-US" sz="1500" b="1" i="0" u="none" strike="noStrike" kern="0" cap="none" spc="0" normalizeH="0" baseline="0" noProof="0" dirty="0">
                <a:ln>
                  <a:noFill/>
                </a:ln>
                <a:solidFill>
                  <a:srgbClr val="000000"/>
                </a:solidFill>
                <a:effectLst/>
                <a:uLnTx/>
                <a:uFillTx/>
                <a:latin typeface="Arial"/>
                <a:cs typeface="Arial"/>
                <a:sym typeface="Arial"/>
                <a:hlinkClick r:id="rId2">
                  <a:extLst>
                    <a:ext uri="{A12FA001-AC4F-418D-AE19-62706E023703}">
                      <ahyp:hlinkClr xmlns:ahyp="http://schemas.microsoft.com/office/drawing/2018/hyperlinkcolor" val="tx"/>
                    </a:ext>
                  </a:extLst>
                </a:hlinkClick>
              </a:rPr>
              <a:t>OhioContracting@Centene.com</a:t>
            </a:r>
            <a:r>
              <a:rPr kumimoji="0" lang="en-US" sz="1500" b="0" i="0" u="none" strike="noStrike" kern="0" cap="none" spc="0" normalizeH="0" baseline="0" noProof="0" dirty="0">
                <a:ln>
                  <a:noFill/>
                </a:ln>
                <a:solidFill>
                  <a:srgbClr val="000000"/>
                </a:solidFill>
                <a:effectLst/>
                <a:uLnTx/>
                <a:uFillTx/>
                <a:latin typeface="Arial"/>
                <a:cs typeface="Arial"/>
                <a:sym typeface="Arial"/>
              </a:rPr>
              <a:t>:</a:t>
            </a:r>
          </a:p>
          <a:p>
            <a:pPr marL="400050" marR="0" lvl="0" indent="-285750" algn="l" defTabSz="914400" rtl="0" eaLnBrk="1" fontAlgn="auto" latinLnBrk="0" hangingPunct="1">
              <a:spcBef>
                <a:spcPts val="0"/>
              </a:spcBef>
              <a:spcAft>
                <a:spcPts val="600"/>
              </a:spcAft>
              <a:buClr>
                <a:srgbClr val="4184B5"/>
              </a:buClr>
              <a:buSzTx/>
              <a:buFont typeface="Courier New" panose="02070309020205020404" pitchFamily="49" charset="0"/>
              <a:buChar char="o"/>
              <a:tabLst/>
              <a:defRPr/>
            </a:pPr>
            <a:r>
              <a:rPr lang="en-US" sz="1500" dirty="0"/>
              <a:t>Contract Clarification</a:t>
            </a:r>
          </a:p>
          <a:p>
            <a:pPr marL="400050" marR="0" lvl="0" indent="-285750" algn="l" defTabSz="914400" rtl="0" eaLnBrk="1" fontAlgn="auto" latinLnBrk="0" hangingPunct="1">
              <a:spcBef>
                <a:spcPts val="0"/>
              </a:spcBef>
              <a:spcAft>
                <a:spcPts val="600"/>
              </a:spcAft>
              <a:buClr>
                <a:srgbClr val="4184B5"/>
              </a:buClr>
              <a:buSzTx/>
              <a:buFont typeface="Courier New" panose="02070309020205020404" pitchFamily="49" charset="0"/>
              <a:buChar char="o"/>
              <a:tabLst/>
              <a:defRPr/>
            </a:pPr>
            <a:r>
              <a:rPr lang="en-US" sz="1500" dirty="0"/>
              <a:t>Demographic information updates</a:t>
            </a:r>
          </a:p>
          <a:p>
            <a:pPr marL="400050" marR="0" lvl="0" indent="-285750" algn="l" defTabSz="914400" rtl="0" eaLnBrk="1" fontAlgn="auto" latinLnBrk="0" hangingPunct="1">
              <a:spcBef>
                <a:spcPts val="0"/>
              </a:spcBef>
              <a:spcAft>
                <a:spcPts val="600"/>
              </a:spcAft>
              <a:buClr>
                <a:srgbClr val="4184B5"/>
              </a:buClr>
              <a:buSzTx/>
              <a:buFont typeface="Courier New" panose="02070309020205020404" pitchFamily="49" charset="0"/>
              <a:buChar char="o"/>
              <a:tabLst/>
              <a:defRPr/>
            </a:pPr>
            <a:r>
              <a:rPr lang="en-US" sz="1500" dirty="0"/>
              <a:t>Initiate credentialing of a </a:t>
            </a:r>
            <a:r>
              <a:rPr lang="en-US" sz="1500"/>
              <a:t>new practitioner</a:t>
            </a:r>
          </a:p>
          <a:p>
            <a:pPr marL="400050" marR="0" lvl="0" indent="-285750" algn="l" defTabSz="914400" rtl="0" eaLnBrk="1" fontAlgn="auto" latinLnBrk="0" hangingPunct="1">
              <a:spcBef>
                <a:spcPts val="0"/>
              </a:spcBef>
              <a:spcAft>
                <a:spcPts val="600"/>
              </a:spcAft>
              <a:buClr>
                <a:srgbClr val="4184B5"/>
              </a:buClr>
              <a:buSzTx/>
              <a:buFont typeface="Courier New" panose="02070309020205020404" pitchFamily="49" charset="0"/>
              <a:buChar char="o"/>
              <a:tabLst/>
              <a:defRPr/>
            </a:pPr>
            <a:r>
              <a:rPr lang="en-US" sz="1500"/>
              <a:t>Inquiries </a:t>
            </a:r>
            <a:r>
              <a:rPr lang="en-US" sz="1500" dirty="0"/>
              <a:t>related to the status of a new practitioner or Join Our Network request</a:t>
            </a:r>
          </a:p>
        </p:txBody>
      </p:sp>
    </p:spTree>
    <p:extLst>
      <p:ext uri="{BB962C8B-B14F-4D97-AF65-F5344CB8AC3E}">
        <p14:creationId xmlns:p14="http://schemas.microsoft.com/office/powerpoint/2010/main" val="34269317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B0ACF-4307-46E1-A0D1-1FECC2242B8F}"/>
              </a:ext>
            </a:extLst>
          </p:cNvPr>
          <p:cNvSpPr>
            <a:spLocks noGrp="1"/>
          </p:cNvSpPr>
          <p:nvPr>
            <p:ph type="title"/>
          </p:nvPr>
        </p:nvSpPr>
        <p:spPr/>
        <p:txBody>
          <a:bodyPr spcFirstLastPara="1" wrap="square" lIns="91425" tIns="91425" rIns="91425" bIns="91425" anchor="t" anchorCtr="0">
            <a:noAutofit/>
          </a:bodyPr>
          <a:lstStyle/>
          <a:p>
            <a:pPr algn="l">
              <a:lnSpc>
                <a:spcPct val="90000"/>
              </a:lnSpc>
            </a:pPr>
            <a:r>
              <a:rPr lang="en-US" b="0" i="0" u="none" strike="noStrike" cap="none" dirty="0">
                <a:solidFill>
                  <a:srgbClr val="7FA43A"/>
                </a:solidFill>
                <a:latin typeface="Arial"/>
                <a:ea typeface="Arial"/>
                <a:cs typeface="Arial"/>
                <a:sym typeface="Arial"/>
              </a:rPr>
              <a:t>Provider Communications</a:t>
            </a:r>
          </a:p>
        </p:txBody>
      </p:sp>
      <p:sp>
        <p:nvSpPr>
          <p:cNvPr id="9" name="Content Placeholder 1">
            <a:extLst>
              <a:ext uri="{FF2B5EF4-FFF2-40B4-BE49-F238E27FC236}">
                <a16:creationId xmlns:a16="http://schemas.microsoft.com/office/drawing/2014/main" id="{A76C050D-EE9C-61D2-EC11-FC56042934D7}"/>
              </a:ext>
            </a:extLst>
          </p:cNvPr>
          <p:cNvSpPr txBox="1">
            <a:spLocks/>
          </p:cNvSpPr>
          <p:nvPr/>
        </p:nvSpPr>
        <p:spPr>
          <a:xfrm>
            <a:off x="324224" y="844265"/>
            <a:ext cx="4247776" cy="3538392"/>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257175" marR="0" lvl="0" indent="-257175" algn="l" rtl="0">
              <a:lnSpc>
                <a:spcPct val="115000"/>
              </a:lnSpc>
              <a:spcBef>
                <a:spcPts val="0"/>
              </a:spcBef>
              <a:spcAft>
                <a:spcPts val="0"/>
              </a:spcAft>
              <a:buClr>
                <a:srgbClr val="9DC231"/>
              </a:buClr>
              <a:buSzPts val="1800"/>
              <a:buFont typeface="Wingdings" charset="2"/>
              <a:buChar char="§"/>
              <a:defRPr sz="1400" b="0" i="0" u="none" strike="noStrike" cap="none">
                <a:solidFill>
                  <a:schemeClr val="dk2"/>
                </a:solidFill>
                <a:latin typeface="Arial" panose="020B0604020202020204" pitchFamily="34" charset="0"/>
                <a:ea typeface="Arial" panose="020B0604020202020204" pitchFamily="34" charset="0"/>
                <a:cs typeface="Arial" panose="020B0604020202020204" pitchFamily="34" charset="0"/>
                <a:sym typeface="Arial"/>
              </a:defRPr>
            </a:lvl1pPr>
            <a:lvl2pPr marL="557213" marR="0" lvl="1" indent="-214313"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2pPr>
            <a:lvl3pPr marL="857250" marR="0" lvl="2"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3pPr>
            <a:lvl4pPr marL="1200150" marR="0" lvl="3"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4pPr>
            <a:lvl5pPr marL="1543050" marR="0" lvl="4"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marR="0" lvl="0" indent="0" algn="l" defTabSz="914400" rtl="0" eaLnBrk="1" fontAlgn="auto" latinLnBrk="0" hangingPunct="1">
              <a:lnSpc>
                <a:spcPct val="115000"/>
              </a:lnSpc>
              <a:spcBef>
                <a:spcPts val="0"/>
              </a:spcBef>
              <a:spcAft>
                <a:spcPts val="0"/>
              </a:spcAft>
              <a:buClr>
                <a:srgbClr val="4184B5"/>
              </a:buClr>
              <a:buSzPts val="1800"/>
              <a:buFont typeface="Arial"/>
              <a:buNone/>
              <a:tabLst/>
              <a:defRPr/>
            </a:pPr>
            <a:r>
              <a:rPr kumimoji="0" lang="en-US" sz="1300" b="0" i="0" u="none" strike="noStrike" kern="0" cap="none" spc="0" normalizeH="0" baseline="0" noProof="0" dirty="0">
                <a:ln>
                  <a:noFill/>
                </a:ln>
                <a:solidFill>
                  <a:schemeClr val="tx1"/>
                </a:solidFill>
                <a:effectLst/>
                <a:uLnTx/>
                <a:uFillTx/>
                <a:latin typeface="Arial"/>
                <a:cs typeface="Arial"/>
                <a:sym typeface="Arial"/>
              </a:rPr>
              <a:t>We believe that communication is vital to a successful partnership and our goal is to communicate essential information, on a consistent basis, to earn your trust and make working with Buckeye easier.</a:t>
            </a:r>
            <a:br>
              <a:rPr kumimoji="0" lang="en-US" sz="1300" b="0" i="0" u="none" strike="noStrike" kern="0" cap="none" spc="0" normalizeH="0" baseline="0" noProof="0" dirty="0">
                <a:ln>
                  <a:noFill/>
                </a:ln>
                <a:solidFill>
                  <a:schemeClr val="tx1"/>
                </a:solidFill>
                <a:effectLst/>
                <a:uLnTx/>
                <a:uFillTx/>
                <a:latin typeface="Arial"/>
                <a:cs typeface="Arial"/>
                <a:sym typeface="Arial"/>
              </a:rPr>
            </a:br>
            <a:endParaRPr kumimoji="0" lang="en-US" sz="1300" b="0" i="0" u="none" strike="noStrike" kern="0" cap="none" spc="0" normalizeH="0" baseline="0" noProof="0" dirty="0">
              <a:ln>
                <a:noFill/>
              </a:ln>
              <a:solidFill>
                <a:schemeClr val="tx1"/>
              </a:solidFill>
              <a:effectLst/>
              <a:uLnTx/>
              <a:uFillTx/>
              <a:latin typeface="Arial"/>
              <a:cs typeface="Arial"/>
              <a:sym typeface="Arial"/>
            </a:endParaRPr>
          </a:p>
          <a:p>
            <a:pPr marL="0" marR="0" lvl="0" indent="0" algn="l" defTabSz="914400" rtl="0" eaLnBrk="1" fontAlgn="auto" latinLnBrk="0" hangingPunct="1">
              <a:lnSpc>
                <a:spcPct val="115000"/>
              </a:lnSpc>
              <a:spcBef>
                <a:spcPts val="0"/>
              </a:spcBef>
              <a:spcAft>
                <a:spcPts val="0"/>
              </a:spcAft>
              <a:buClr>
                <a:srgbClr val="4184B5"/>
              </a:buClr>
              <a:buSzPts val="1800"/>
              <a:buFont typeface="Arial"/>
              <a:buNone/>
              <a:tabLst/>
              <a:defRPr/>
            </a:pPr>
            <a:r>
              <a:rPr kumimoji="0" lang="en-US" sz="1300" b="0" i="0" u="none" strike="noStrike" kern="0" cap="none" spc="0" normalizeH="0" baseline="0" noProof="0" dirty="0">
                <a:ln>
                  <a:noFill/>
                </a:ln>
                <a:solidFill>
                  <a:schemeClr val="tx1"/>
                </a:solidFill>
                <a:effectLst/>
                <a:uLnTx/>
                <a:uFillTx/>
                <a:latin typeface="Arial"/>
                <a:cs typeface="Arial"/>
                <a:sym typeface="Arial"/>
              </a:rPr>
              <a:t>Our newsletter is delivered electronically to all providers each month. This communication covers essential operational and procedural topics to help them do business with Buckeye. In addition, it delivers training and education opportunities and include some of Buckeye's provider-based initiatives. All editions of the newsletter will be available on the </a:t>
            </a:r>
            <a:r>
              <a:rPr kumimoji="0" lang="en-US" sz="1300" b="0" i="0" u="none" strike="noStrike" kern="0" cap="none" spc="0" normalizeH="0" baseline="0" noProof="0" dirty="0">
                <a:ln>
                  <a:noFill/>
                </a:ln>
                <a:solidFill>
                  <a:srgbClr val="000000"/>
                </a:solidFill>
                <a:effectLst/>
                <a:uLnTx/>
                <a:uFillTx/>
                <a:latin typeface="Arial"/>
                <a:cs typeface="Arial"/>
                <a:sym typeface="Arial"/>
                <a:hlinkClick r:id="rId2"/>
              </a:rPr>
              <a:t>website</a:t>
            </a:r>
            <a:r>
              <a:rPr kumimoji="0" lang="en-US" sz="1300" b="0" i="0" u="none" strike="noStrike" kern="0" cap="none" spc="0" normalizeH="0" baseline="0" noProof="0" dirty="0">
                <a:ln>
                  <a:noFill/>
                </a:ln>
                <a:solidFill>
                  <a:srgbClr val="000000"/>
                </a:solidFill>
                <a:effectLst/>
                <a:uLnTx/>
                <a:uFillTx/>
                <a:latin typeface="Arial"/>
                <a:cs typeface="Arial"/>
                <a:sym typeface="Arial"/>
              </a:rPr>
              <a:t>.</a:t>
            </a:r>
          </a:p>
        </p:txBody>
      </p:sp>
      <p:pic>
        <p:nvPicPr>
          <p:cNvPr id="11" name="Picture 10" descr="A wide promotional banner for the Provider Update Newsletter. The left side displays stacked text identifying three programs: Medicaid, Medicare, and Marketplace. The center section contains branding logos for Buckeye Health Plan, Ambetter, and Wellcare by Allwell. On the right, a smiling female medical worker wearing scrubs and a stethoscope makes a heart shape with her hands, while a diverse group of four smiling people of varying age groups in casual everyday clothing stands behind her.">
            <a:extLst>
              <a:ext uri="{FF2B5EF4-FFF2-40B4-BE49-F238E27FC236}">
                <a16:creationId xmlns:a16="http://schemas.microsoft.com/office/drawing/2014/main" id="{EA8052AF-8B25-D285-44CA-EB0E71C8DF1B}"/>
              </a:ext>
            </a:extLst>
          </p:cNvPr>
          <p:cNvPicPr>
            <a:picLocks noChangeAspect="1"/>
          </p:cNvPicPr>
          <p:nvPr/>
        </p:nvPicPr>
        <p:blipFill>
          <a:blip r:embed="rId3"/>
          <a:stretch>
            <a:fillRect/>
          </a:stretch>
        </p:blipFill>
        <p:spPr>
          <a:xfrm>
            <a:off x="4610875" y="844265"/>
            <a:ext cx="4170025" cy="987638"/>
          </a:xfrm>
          <a:prstGeom prst="rect">
            <a:avLst/>
          </a:prstGeom>
        </p:spPr>
      </p:pic>
      <p:sp>
        <p:nvSpPr>
          <p:cNvPr id="10" name="Content Placeholder 1">
            <a:extLst>
              <a:ext uri="{FF2B5EF4-FFF2-40B4-BE49-F238E27FC236}">
                <a16:creationId xmlns:a16="http://schemas.microsoft.com/office/drawing/2014/main" id="{1D1F0CB8-E0E9-A623-56E1-02950827434C}"/>
              </a:ext>
            </a:extLst>
          </p:cNvPr>
          <p:cNvSpPr txBox="1">
            <a:spLocks/>
          </p:cNvSpPr>
          <p:nvPr/>
        </p:nvSpPr>
        <p:spPr>
          <a:xfrm>
            <a:off x="4572000" y="1894993"/>
            <a:ext cx="4247776" cy="2487664"/>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257175" marR="0" lvl="0" indent="-257175" algn="l" rtl="0">
              <a:lnSpc>
                <a:spcPct val="115000"/>
              </a:lnSpc>
              <a:spcBef>
                <a:spcPts val="0"/>
              </a:spcBef>
              <a:spcAft>
                <a:spcPts val="0"/>
              </a:spcAft>
              <a:buClr>
                <a:srgbClr val="9DC231"/>
              </a:buClr>
              <a:buSzPts val="1800"/>
              <a:buFont typeface="Wingdings" charset="2"/>
              <a:buChar char="§"/>
              <a:defRPr sz="1400" b="0" i="0" u="none" strike="noStrike" cap="none">
                <a:solidFill>
                  <a:schemeClr val="dk2"/>
                </a:solidFill>
                <a:latin typeface="Arial" panose="020B0604020202020204" pitchFamily="34" charset="0"/>
                <a:ea typeface="Arial" panose="020B0604020202020204" pitchFamily="34" charset="0"/>
                <a:cs typeface="Arial" panose="020B0604020202020204" pitchFamily="34" charset="0"/>
                <a:sym typeface="Arial"/>
              </a:defRPr>
            </a:lvl1pPr>
            <a:lvl2pPr marL="557213" marR="0" lvl="1" indent="-214313"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2pPr>
            <a:lvl3pPr marL="857250" marR="0" lvl="2"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3pPr>
            <a:lvl4pPr marL="1200150" marR="0" lvl="3"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4pPr>
            <a:lvl5pPr marL="1543050" marR="0" lvl="4"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marR="47625"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92AF2B"/>
                </a:solidFill>
                <a:effectLst/>
                <a:uLnTx/>
                <a:uFillTx/>
                <a:latin typeface="+mn-lt"/>
                <a:ea typeface="Calibri" panose="020F0502020204030204" pitchFamily="34" charset="0"/>
                <a:cs typeface="Calibri" panose="020F0502020204030204" pitchFamily="34" charset="0"/>
                <a:sym typeface="Arial"/>
              </a:rPr>
              <a:t>Provider Communications Sign-Up </a:t>
            </a:r>
            <a:endParaRPr kumimoji="0" lang="en-US" sz="1400" b="0" i="0" u="none" strike="noStrike" kern="0" cap="none" spc="0" normalizeH="0" baseline="0" noProof="0" dirty="0">
              <a:ln>
                <a:noFill/>
              </a:ln>
              <a:solidFill>
                <a:srgbClr val="000000"/>
              </a:solidFill>
              <a:effectLst/>
              <a:uLnTx/>
              <a:uFillTx/>
              <a:latin typeface="+mn-lt"/>
              <a:ea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chemeClr val="tx1"/>
                </a:solidFill>
                <a:effectLst/>
                <a:uLnTx/>
                <a:uFillTx/>
                <a:latin typeface="+mn-lt"/>
                <a:ea typeface="Calibri"/>
                <a:cs typeface="Calibri"/>
                <a:sym typeface="Arial"/>
              </a:rPr>
              <a:t>Whether you are an office manager, clinical staff, physician, billing or front desk worker, or serve in another role within our provider locations, Buckeye would like to share relevant, timely information that makes it easier to do business with us. Please </a:t>
            </a:r>
            <a:r>
              <a:rPr kumimoji="0" lang="en-US" sz="1400" b="0" i="0" u="none" strike="noStrike" kern="0" cap="none" spc="0" normalizeH="0" baseline="0" noProof="0" dirty="0">
                <a:ln>
                  <a:noFill/>
                </a:ln>
                <a:solidFill>
                  <a:srgbClr val="7FA43A"/>
                </a:solidFill>
                <a:effectLst/>
                <a:uLnTx/>
                <a:uFillTx/>
                <a:latin typeface="+mn-lt"/>
                <a:ea typeface="Calibri"/>
                <a:cs typeface="Calibri"/>
                <a:sym typeface="Arial"/>
                <a:hlinkClick r:id="rId4"/>
              </a:rPr>
              <a:t>sign up for Provider Communications</a:t>
            </a:r>
            <a:r>
              <a:rPr kumimoji="0" lang="en-US" sz="1400" b="0" i="0" u="none" strike="noStrike" kern="0" cap="none" spc="0" normalizeH="0" baseline="0" noProof="0" dirty="0">
                <a:ln>
                  <a:noFill/>
                </a:ln>
                <a:solidFill>
                  <a:srgbClr val="7FA43A"/>
                </a:solidFill>
                <a:effectLst/>
                <a:uLnTx/>
                <a:uFillTx/>
                <a:latin typeface="+mn-lt"/>
                <a:ea typeface="Calibri"/>
                <a:cs typeface="Calibri"/>
                <a:sym typeface="Arial"/>
              </a:rPr>
              <a:t>. </a:t>
            </a:r>
            <a:r>
              <a:rPr kumimoji="0" lang="en-US" sz="1400" b="0" i="0" u="none" strike="noStrike" kern="0" cap="none" spc="0" normalizeH="0" baseline="0" noProof="0" dirty="0">
                <a:ln>
                  <a:noFill/>
                </a:ln>
                <a:solidFill>
                  <a:schemeClr val="tx1"/>
                </a:solidFill>
                <a:effectLst/>
                <a:uLnTx/>
                <a:uFillTx/>
                <a:latin typeface="+mn-lt"/>
                <a:ea typeface="Calibri"/>
                <a:cs typeface="Calibri"/>
                <a:sym typeface="Arial"/>
              </a:rPr>
              <a:t>Even if you have received our email communications in the past, please sign up for future communications. </a:t>
            </a:r>
          </a:p>
        </p:txBody>
      </p:sp>
    </p:spTree>
    <p:extLst>
      <p:ext uri="{BB962C8B-B14F-4D97-AF65-F5344CB8AC3E}">
        <p14:creationId xmlns:p14="http://schemas.microsoft.com/office/powerpoint/2010/main" val="6656352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A5F13-74AE-45A3-AA71-D42B07808C05}"/>
              </a:ext>
            </a:extLst>
          </p:cNvPr>
          <p:cNvSpPr>
            <a:spLocks noGrp="1"/>
          </p:cNvSpPr>
          <p:nvPr>
            <p:ph type="title"/>
          </p:nvPr>
        </p:nvSpPr>
        <p:spPr/>
        <p:txBody>
          <a:bodyPr wrap="square" anchor="ctr">
            <a:noAutofit/>
          </a:bodyPr>
          <a:lstStyle/>
          <a:p>
            <a:pPr algn="l">
              <a:lnSpc>
                <a:spcPct val="90000"/>
              </a:lnSpc>
            </a:pPr>
            <a:r>
              <a:rPr lang="en-US" sz="4000" dirty="0">
                <a:solidFill>
                  <a:schemeClr val="bg1"/>
                </a:solidFill>
              </a:rPr>
              <a:t>Provider Responsibilities</a:t>
            </a:r>
          </a:p>
        </p:txBody>
      </p:sp>
    </p:spTree>
    <p:extLst>
      <p:ext uri="{BB962C8B-B14F-4D97-AF65-F5344CB8AC3E}">
        <p14:creationId xmlns:p14="http://schemas.microsoft.com/office/powerpoint/2010/main" val="37712566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2940DC-36E9-3519-9B84-AB76F10BB8C7}"/>
              </a:ext>
            </a:extLst>
          </p:cNvPr>
          <p:cNvSpPr txBox="1">
            <a:spLocks noGrp="1"/>
          </p:cNvSpPr>
          <p:nvPr>
            <p:ph type="title" idx="4294967295"/>
          </p:nvPr>
        </p:nvSpPr>
        <p:spPr>
          <a:xfrm>
            <a:off x="327916" y="64403"/>
            <a:ext cx="8488166"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srgbClr val="7FA43A"/>
                </a:solidFill>
                <a:effectLst/>
                <a:uLnTx/>
                <a:uFillTx/>
                <a:latin typeface="Arial"/>
                <a:ea typeface="Arial"/>
                <a:cs typeface="Arial"/>
                <a:sym typeface="Arial"/>
              </a:rPr>
              <a:t>Next Generation Program Key Improvements</a:t>
            </a:r>
          </a:p>
        </p:txBody>
      </p:sp>
      <p:sp>
        <p:nvSpPr>
          <p:cNvPr id="16" name="TextBox 15">
            <a:extLst>
              <a:ext uri="{FF2B5EF4-FFF2-40B4-BE49-F238E27FC236}">
                <a16:creationId xmlns:a16="http://schemas.microsoft.com/office/drawing/2014/main" id="{829696A7-0858-D324-73E6-AFEDC0F57021}"/>
              </a:ext>
            </a:extLst>
          </p:cNvPr>
          <p:cNvSpPr txBox="1"/>
          <p:nvPr/>
        </p:nvSpPr>
        <p:spPr>
          <a:xfrm>
            <a:off x="327916" y="653823"/>
            <a:ext cx="8488166" cy="430887"/>
          </a:xfrm>
          <a:prstGeom prst="rect">
            <a:avLst/>
          </a:prstGeom>
          <a:noFill/>
        </p:spPr>
        <p:txBody>
          <a:bodyPr wrap="square" rtlCol="0">
            <a:spAutoFit/>
          </a:bodyPr>
          <a:lstStyle/>
          <a:p>
            <a:r>
              <a:rPr lang="en-US" sz="1100" dirty="0">
                <a:solidFill>
                  <a:schemeClr val="accent1">
                    <a:lumMod val="75000"/>
                  </a:schemeClr>
                </a:solidFill>
                <a:latin typeface="Calibri" panose="020F0502020204030204" pitchFamily="34" charset="0"/>
                <a:cs typeface="Calibri" panose="020F0502020204030204" pitchFamily="34" charset="0"/>
              </a:rPr>
              <a:t>The Next Generation of managed care expands Ohio Medicaid managed care member benefits to help address unique individual healthcare needs. The new program includes improvements such as:</a:t>
            </a:r>
          </a:p>
        </p:txBody>
      </p:sp>
      <p:pic>
        <p:nvPicPr>
          <p:cNvPr id="5" name="Picture 4" descr="An informational graphic titled with eight healthcare benefit categories arranged in a two-row by four-column grid layout, each featuring a heading, a short description paragraph, and a line-art icon. The columns include: Commitment to Individual’s Health and Cultural Respect with a globe icon; Single Pharmacy Benefit Manager (SPBM) describing Gainwell services next to a medicine bottle icon; Enhanced Support for Member Transportation detailing ambulance, wheelchair van, and emergency transit with an ambulance icon; Increased Accessibility for non-English speakers or hard of hearing individuals with an ear icon; Additional Support for Children highlighting therapy and substance use treatment with a heart and heartbeat line icon; Freeing Up Providers to Better Serve You outlining reduced administrative burdens next to a stethoscope-wearing doctor icon; Focus on Preventive Care and Wellness covering wellness rewards and screenings next to a syringe icon; and Telehealth Services noting remote doctor appointments above a laptop icon.">
            <a:extLst>
              <a:ext uri="{FF2B5EF4-FFF2-40B4-BE49-F238E27FC236}">
                <a16:creationId xmlns:a16="http://schemas.microsoft.com/office/drawing/2014/main" id="{082886F5-F701-0704-324F-63B41D2D5A75}"/>
              </a:ext>
            </a:extLst>
          </p:cNvPr>
          <p:cNvPicPr>
            <a:picLocks noChangeAspect="1"/>
          </p:cNvPicPr>
          <p:nvPr/>
        </p:nvPicPr>
        <p:blipFill rotWithShape="1">
          <a:blip r:embed="rId3"/>
          <a:srcRect t="15520"/>
          <a:stretch/>
        </p:blipFill>
        <p:spPr>
          <a:xfrm>
            <a:off x="327916" y="1212605"/>
            <a:ext cx="8488167" cy="3258595"/>
          </a:xfrm>
          <a:prstGeom prst="rect">
            <a:avLst/>
          </a:prstGeom>
        </p:spPr>
      </p:pic>
    </p:spTree>
    <p:extLst>
      <p:ext uri="{BB962C8B-B14F-4D97-AF65-F5344CB8AC3E}">
        <p14:creationId xmlns:p14="http://schemas.microsoft.com/office/powerpoint/2010/main" val="2829871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DE5188-F672-605C-5E1C-05222DC2C8DE}"/>
              </a:ext>
            </a:extLst>
          </p:cNvPr>
          <p:cNvSpPr>
            <a:spLocks noGrp="1"/>
          </p:cNvSpPr>
          <p:nvPr>
            <p:ph type="title"/>
          </p:nvPr>
        </p:nvSpPr>
        <p:spPr>
          <a:xfrm>
            <a:off x="311700" y="136475"/>
            <a:ext cx="8520600" cy="572700"/>
          </a:xfrm>
        </p:spPr>
        <p:txBody>
          <a:bodyPr wrap="square" anchor="ctr">
            <a:noAutofit/>
          </a:bodyPr>
          <a:lstStyle/>
          <a:p>
            <a:pPr>
              <a:lnSpc>
                <a:spcPct val="90000"/>
              </a:lnSpc>
            </a:pPr>
            <a:r>
              <a:rPr lang="en-US" sz="2800" dirty="0">
                <a:solidFill>
                  <a:srgbClr val="7FA43A"/>
                </a:solidFill>
              </a:rPr>
              <a:t>Privacy, Covered Services &amp; Access and Availability</a:t>
            </a:r>
          </a:p>
        </p:txBody>
      </p:sp>
      <p:sp>
        <p:nvSpPr>
          <p:cNvPr id="4" name="Rectangle 3" descr="Judge">
            <a:extLst>
              <a:ext uri="{FF2B5EF4-FFF2-40B4-BE49-F238E27FC236}">
                <a16:creationId xmlns:a16="http://schemas.microsoft.com/office/drawing/2014/main" id="{CB0F49EC-E364-A9E5-B7DB-DFAECD63F507}"/>
              </a:ext>
            </a:extLst>
          </p:cNvPr>
          <p:cNvSpPr/>
          <p:nvPr/>
        </p:nvSpPr>
        <p:spPr>
          <a:xfrm>
            <a:off x="994500" y="998612"/>
            <a:ext cx="810000" cy="810000"/>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n-US"/>
          </a:p>
        </p:txBody>
      </p:sp>
      <p:sp>
        <p:nvSpPr>
          <p:cNvPr id="5" name="Freeform: Shape 4">
            <a:extLst>
              <a:ext uri="{FF2B5EF4-FFF2-40B4-BE49-F238E27FC236}">
                <a16:creationId xmlns:a16="http://schemas.microsoft.com/office/drawing/2014/main" id="{B10F3CB8-103F-7A59-A96F-AB33DDE68DF0}"/>
              </a:ext>
            </a:extLst>
          </p:cNvPr>
          <p:cNvSpPr/>
          <p:nvPr/>
        </p:nvSpPr>
        <p:spPr>
          <a:xfrm>
            <a:off x="499500" y="2233106"/>
            <a:ext cx="1800000" cy="1595039"/>
          </a:xfrm>
          <a:custGeom>
            <a:avLst/>
            <a:gdLst>
              <a:gd name="csX0" fmla="*/ 0 w 1800000"/>
              <a:gd name="csY0" fmla="*/ 0 h 1595039"/>
              <a:gd name="csX1" fmla="*/ 1800000 w 1800000"/>
              <a:gd name="csY1" fmla="*/ 0 h 1595039"/>
              <a:gd name="csX2" fmla="*/ 1800000 w 1800000"/>
              <a:gd name="csY2" fmla="*/ 1595039 h 1595039"/>
              <a:gd name="csX3" fmla="*/ 0 w 1800000"/>
              <a:gd name="csY3" fmla="*/ 1595039 h 1595039"/>
              <a:gd name="csX4" fmla="*/ 0 w 1800000"/>
              <a:gd name="csY4" fmla="*/ 0 h 1595039"/>
            </a:gdLst>
            <a:ahLst/>
            <a:cxnLst>
              <a:cxn ang="0">
                <a:pos x="csX0" y="csY0"/>
              </a:cxn>
              <a:cxn ang="0">
                <a:pos x="csX1" y="csY1"/>
              </a:cxn>
              <a:cxn ang="0">
                <a:pos x="csX2" y="csY2"/>
              </a:cxn>
              <a:cxn ang="0">
                <a:pos x="csX3" y="csY3"/>
              </a:cxn>
              <a:cxn ang="0">
                <a:pos x="csX4" y="csY4"/>
              </a:cxn>
            </a:cxnLst>
            <a:rect l="l" t="t" r="r" b="b"/>
            <a:pathLst>
              <a:path w="1800000" h="1595039">
                <a:moveTo>
                  <a:pt x="0" y="0"/>
                </a:moveTo>
                <a:lnTo>
                  <a:pt x="1800000" y="0"/>
                </a:lnTo>
                <a:lnTo>
                  <a:pt x="1800000" y="1595039"/>
                </a:lnTo>
                <a:lnTo>
                  <a:pt x="0" y="159503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dirty="0"/>
              <a:t>Maintain the conﬁdentiality of members’ personal health information, including medical records and histories, and adhere to state and federal laws and regulations regarding conﬁdentiality.</a:t>
            </a:r>
          </a:p>
        </p:txBody>
      </p:sp>
      <p:sp>
        <p:nvSpPr>
          <p:cNvPr id="7" name="Rectangle 6" descr="Doctor">
            <a:extLst>
              <a:ext uri="{FF2B5EF4-FFF2-40B4-BE49-F238E27FC236}">
                <a16:creationId xmlns:a16="http://schemas.microsoft.com/office/drawing/2014/main" id="{4DE8EA55-E729-0811-7F64-DFF0C7FD32BB}"/>
              </a:ext>
            </a:extLst>
          </p:cNvPr>
          <p:cNvSpPr/>
          <p:nvPr/>
        </p:nvSpPr>
        <p:spPr>
          <a:xfrm>
            <a:off x="3109500" y="998612"/>
            <a:ext cx="810000" cy="810000"/>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n-US"/>
          </a:p>
        </p:txBody>
      </p:sp>
      <p:sp>
        <p:nvSpPr>
          <p:cNvPr id="8" name="Freeform: Shape 7">
            <a:extLst>
              <a:ext uri="{FF2B5EF4-FFF2-40B4-BE49-F238E27FC236}">
                <a16:creationId xmlns:a16="http://schemas.microsoft.com/office/drawing/2014/main" id="{CA0203C9-5A16-AB55-70CE-05219828DD90}"/>
              </a:ext>
            </a:extLst>
          </p:cNvPr>
          <p:cNvSpPr/>
          <p:nvPr/>
        </p:nvSpPr>
        <p:spPr>
          <a:xfrm>
            <a:off x="2614500" y="2233106"/>
            <a:ext cx="1800000" cy="1595039"/>
          </a:xfrm>
          <a:custGeom>
            <a:avLst/>
            <a:gdLst>
              <a:gd name="csX0" fmla="*/ 0 w 1800000"/>
              <a:gd name="csY0" fmla="*/ 0 h 1595039"/>
              <a:gd name="csX1" fmla="*/ 1800000 w 1800000"/>
              <a:gd name="csY1" fmla="*/ 0 h 1595039"/>
              <a:gd name="csX2" fmla="*/ 1800000 w 1800000"/>
              <a:gd name="csY2" fmla="*/ 1595039 h 1595039"/>
              <a:gd name="csX3" fmla="*/ 0 w 1800000"/>
              <a:gd name="csY3" fmla="*/ 1595039 h 1595039"/>
              <a:gd name="csX4" fmla="*/ 0 w 1800000"/>
              <a:gd name="csY4" fmla="*/ 0 h 1595039"/>
            </a:gdLst>
            <a:ahLst/>
            <a:cxnLst>
              <a:cxn ang="0">
                <a:pos x="csX0" y="csY0"/>
              </a:cxn>
              <a:cxn ang="0">
                <a:pos x="csX1" y="csY1"/>
              </a:cxn>
              <a:cxn ang="0">
                <a:pos x="csX2" y="csY2"/>
              </a:cxn>
              <a:cxn ang="0">
                <a:pos x="csX3" y="csY3"/>
              </a:cxn>
              <a:cxn ang="0">
                <a:pos x="csX4" y="csY4"/>
              </a:cxn>
            </a:cxnLst>
            <a:rect l="l" t="t" r="r" b="b"/>
            <a:pathLst>
              <a:path w="1800000" h="1595039">
                <a:moveTo>
                  <a:pt x="0" y="0"/>
                </a:moveTo>
                <a:lnTo>
                  <a:pt x="1800000" y="0"/>
                </a:lnTo>
                <a:lnTo>
                  <a:pt x="1800000" y="1595039"/>
                </a:lnTo>
                <a:lnTo>
                  <a:pt x="0" y="159503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dirty="0"/>
              <a:t>Provide all covered physician services, including but not limited to telehealth in accordance with generally accepted clinical, legal, and ethical standards in a manner consistent with physician licensure, qualifications, training, and experience as outlined in the provider manual.</a:t>
            </a:r>
          </a:p>
        </p:txBody>
      </p:sp>
      <p:sp>
        <p:nvSpPr>
          <p:cNvPr id="9" name="Rectangle 8" descr="Ambulance">
            <a:extLst>
              <a:ext uri="{FF2B5EF4-FFF2-40B4-BE49-F238E27FC236}">
                <a16:creationId xmlns:a16="http://schemas.microsoft.com/office/drawing/2014/main" id="{FE340473-E562-5EB0-31C3-B2F65A015117}"/>
              </a:ext>
            </a:extLst>
          </p:cNvPr>
          <p:cNvSpPr/>
          <p:nvPr/>
        </p:nvSpPr>
        <p:spPr>
          <a:xfrm>
            <a:off x="5224500" y="998612"/>
            <a:ext cx="810000" cy="810000"/>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n-US"/>
          </a:p>
        </p:txBody>
      </p:sp>
      <p:sp>
        <p:nvSpPr>
          <p:cNvPr id="10" name="Freeform: Shape 9">
            <a:extLst>
              <a:ext uri="{FF2B5EF4-FFF2-40B4-BE49-F238E27FC236}">
                <a16:creationId xmlns:a16="http://schemas.microsoft.com/office/drawing/2014/main" id="{59188290-E092-4632-BD77-90B89E72C0AB}"/>
              </a:ext>
            </a:extLst>
          </p:cNvPr>
          <p:cNvSpPr/>
          <p:nvPr/>
        </p:nvSpPr>
        <p:spPr>
          <a:xfrm>
            <a:off x="4729500" y="2233106"/>
            <a:ext cx="1800000" cy="1595039"/>
          </a:xfrm>
          <a:custGeom>
            <a:avLst/>
            <a:gdLst>
              <a:gd name="csX0" fmla="*/ 0 w 1800000"/>
              <a:gd name="csY0" fmla="*/ 0 h 1595039"/>
              <a:gd name="csX1" fmla="*/ 1800000 w 1800000"/>
              <a:gd name="csY1" fmla="*/ 0 h 1595039"/>
              <a:gd name="csX2" fmla="*/ 1800000 w 1800000"/>
              <a:gd name="csY2" fmla="*/ 1595039 h 1595039"/>
              <a:gd name="csX3" fmla="*/ 0 w 1800000"/>
              <a:gd name="csY3" fmla="*/ 1595039 h 1595039"/>
              <a:gd name="csX4" fmla="*/ 0 w 1800000"/>
              <a:gd name="csY4" fmla="*/ 0 h 1595039"/>
            </a:gdLst>
            <a:ahLst/>
            <a:cxnLst>
              <a:cxn ang="0">
                <a:pos x="csX0" y="csY0"/>
              </a:cxn>
              <a:cxn ang="0">
                <a:pos x="csX1" y="csY1"/>
              </a:cxn>
              <a:cxn ang="0">
                <a:pos x="csX2" y="csY2"/>
              </a:cxn>
              <a:cxn ang="0">
                <a:pos x="csX3" y="csY3"/>
              </a:cxn>
              <a:cxn ang="0">
                <a:pos x="csX4" y="csY4"/>
              </a:cxn>
            </a:cxnLst>
            <a:rect l="l" t="t" r="r" b="b"/>
            <a:pathLst>
              <a:path w="1800000" h="1595039">
                <a:moveTo>
                  <a:pt x="0" y="0"/>
                </a:moveTo>
                <a:lnTo>
                  <a:pt x="1800000" y="0"/>
                </a:lnTo>
                <a:lnTo>
                  <a:pt x="1800000" y="1595039"/>
                </a:lnTo>
                <a:lnTo>
                  <a:pt x="0" y="159503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dirty="0"/>
              <a:t>Maintain sufficient facilities and personnel to provide covered physician services and shall ensure that such services are available as needed 24 hours a day, 365 days a year in accordance with the appointment availability and access standards outlined in the provider manual. </a:t>
            </a:r>
          </a:p>
        </p:txBody>
      </p:sp>
      <p:sp>
        <p:nvSpPr>
          <p:cNvPr id="11" name="Rectangle 10" descr="Presentation with Checklist">
            <a:extLst>
              <a:ext uri="{FF2B5EF4-FFF2-40B4-BE49-F238E27FC236}">
                <a16:creationId xmlns:a16="http://schemas.microsoft.com/office/drawing/2014/main" id="{DB7ED554-C0CA-2DC8-30E2-3BA5A5AB4BD4}"/>
              </a:ext>
            </a:extLst>
          </p:cNvPr>
          <p:cNvSpPr/>
          <p:nvPr/>
        </p:nvSpPr>
        <p:spPr>
          <a:xfrm>
            <a:off x="7339500" y="998612"/>
            <a:ext cx="810000" cy="810000"/>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n-US"/>
          </a:p>
        </p:txBody>
      </p:sp>
      <p:sp>
        <p:nvSpPr>
          <p:cNvPr id="12" name="Freeform: Shape 11">
            <a:extLst>
              <a:ext uri="{FF2B5EF4-FFF2-40B4-BE49-F238E27FC236}">
                <a16:creationId xmlns:a16="http://schemas.microsoft.com/office/drawing/2014/main" id="{C297FEBC-D219-ED3A-9395-D8DEB1B2B2E4}"/>
              </a:ext>
            </a:extLst>
          </p:cNvPr>
          <p:cNvSpPr/>
          <p:nvPr/>
        </p:nvSpPr>
        <p:spPr>
          <a:xfrm>
            <a:off x="6844500" y="2233106"/>
            <a:ext cx="1800000" cy="1595039"/>
          </a:xfrm>
          <a:custGeom>
            <a:avLst/>
            <a:gdLst>
              <a:gd name="csX0" fmla="*/ 0 w 1800000"/>
              <a:gd name="csY0" fmla="*/ 0 h 1595039"/>
              <a:gd name="csX1" fmla="*/ 1800000 w 1800000"/>
              <a:gd name="csY1" fmla="*/ 0 h 1595039"/>
              <a:gd name="csX2" fmla="*/ 1800000 w 1800000"/>
              <a:gd name="csY2" fmla="*/ 1595039 h 1595039"/>
              <a:gd name="csX3" fmla="*/ 0 w 1800000"/>
              <a:gd name="csY3" fmla="*/ 1595039 h 1595039"/>
              <a:gd name="csX4" fmla="*/ 0 w 1800000"/>
              <a:gd name="csY4" fmla="*/ 0 h 1595039"/>
            </a:gdLst>
            <a:ahLst/>
            <a:cxnLst>
              <a:cxn ang="0">
                <a:pos x="csX0" y="csY0"/>
              </a:cxn>
              <a:cxn ang="0">
                <a:pos x="csX1" y="csY1"/>
              </a:cxn>
              <a:cxn ang="0">
                <a:pos x="csX2" y="csY2"/>
              </a:cxn>
              <a:cxn ang="0">
                <a:pos x="csX3" y="csY3"/>
              </a:cxn>
              <a:cxn ang="0">
                <a:pos x="csX4" y="csY4"/>
              </a:cxn>
            </a:cxnLst>
            <a:rect l="l" t="t" r="r" b="b"/>
            <a:pathLst>
              <a:path w="1800000" h="1595039">
                <a:moveTo>
                  <a:pt x="0" y="0"/>
                </a:moveTo>
                <a:lnTo>
                  <a:pt x="1800000" y="0"/>
                </a:lnTo>
                <a:lnTo>
                  <a:pt x="1800000" y="1595039"/>
                </a:lnTo>
                <a:lnTo>
                  <a:pt x="0" y="159503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dirty="0"/>
              <a:t>Providers are required to develop and use telephone protocol standards as outlined in the provider manual and include After-hours availability.  </a:t>
            </a:r>
          </a:p>
        </p:txBody>
      </p:sp>
    </p:spTree>
    <p:extLst>
      <p:ext uri="{BB962C8B-B14F-4D97-AF65-F5344CB8AC3E}">
        <p14:creationId xmlns:p14="http://schemas.microsoft.com/office/powerpoint/2010/main" val="448600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AB1E6-789A-4164-8EFC-03DE8E4DA98F}"/>
              </a:ext>
            </a:extLst>
          </p:cNvPr>
          <p:cNvSpPr>
            <a:spLocks noGrp="1"/>
          </p:cNvSpPr>
          <p:nvPr>
            <p:ph type="title"/>
          </p:nvPr>
        </p:nvSpPr>
        <p:spPr>
          <a:xfrm>
            <a:off x="311700" y="208475"/>
            <a:ext cx="8520600" cy="572700"/>
          </a:xfrm>
        </p:spPr>
        <p:txBody>
          <a:bodyPr wrap="square" anchor="ctr">
            <a:noAutofit/>
          </a:bodyPr>
          <a:lstStyle/>
          <a:p>
            <a:pPr>
              <a:lnSpc>
                <a:spcPct val="90000"/>
              </a:lnSpc>
            </a:pPr>
            <a:r>
              <a:rPr lang="en-US" dirty="0"/>
              <a:t>Agenda</a:t>
            </a:r>
          </a:p>
        </p:txBody>
      </p:sp>
      <p:sp>
        <p:nvSpPr>
          <p:cNvPr id="3" name="Content Placeholder 2">
            <a:extLst>
              <a:ext uri="{FF2B5EF4-FFF2-40B4-BE49-F238E27FC236}">
                <a16:creationId xmlns:a16="http://schemas.microsoft.com/office/drawing/2014/main" id="{4FEAAE12-B2B8-4F67-AB9A-26BC92BB14B0}"/>
              </a:ext>
            </a:extLst>
          </p:cNvPr>
          <p:cNvSpPr>
            <a:spLocks noGrp="1"/>
          </p:cNvSpPr>
          <p:nvPr>
            <p:ph type="body" idx="1"/>
          </p:nvPr>
        </p:nvSpPr>
        <p:spPr>
          <a:xfrm>
            <a:off x="311700" y="755055"/>
            <a:ext cx="8520600" cy="3416400"/>
          </a:xfrm>
        </p:spPr>
        <p:txBody>
          <a:bodyPr wrap="square" anchor="t">
            <a:normAutofit/>
          </a:bodyPr>
          <a:lstStyle/>
          <a:p>
            <a:pPr>
              <a:lnSpc>
                <a:spcPct val="105000"/>
              </a:lnSpc>
              <a:spcAft>
                <a:spcPts val="600"/>
              </a:spcAft>
            </a:pPr>
            <a:r>
              <a:rPr lang="en-US" sz="1500" dirty="0">
                <a:solidFill>
                  <a:schemeClr val="tx1"/>
                </a:solidFill>
              </a:rPr>
              <a:t>Buckeye Health Plan Overview</a:t>
            </a:r>
          </a:p>
          <a:p>
            <a:pPr>
              <a:lnSpc>
                <a:spcPct val="105000"/>
              </a:lnSpc>
              <a:spcAft>
                <a:spcPts val="600"/>
              </a:spcAft>
            </a:pPr>
            <a:r>
              <a:rPr lang="en-US" sz="1500" dirty="0">
                <a:solidFill>
                  <a:schemeClr val="tx1"/>
                </a:solidFill>
              </a:rPr>
              <a:t>Provider Resources</a:t>
            </a:r>
          </a:p>
          <a:p>
            <a:pPr>
              <a:lnSpc>
                <a:spcPct val="105000"/>
              </a:lnSpc>
              <a:spcAft>
                <a:spcPts val="600"/>
              </a:spcAft>
            </a:pPr>
            <a:r>
              <a:rPr lang="en-US" sz="1500" dirty="0">
                <a:solidFill>
                  <a:schemeClr val="tx1"/>
                </a:solidFill>
              </a:rPr>
              <a:t>Provider Responsibilities</a:t>
            </a:r>
          </a:p>
          <a:p>
            <a:pPr>
              <a:lnSpc>
                <a:spcPct val="105000"/>
              </a:lnSpc>
              <a:spcAft>
                <a:spcPts val="600"/>
              </a:spcAft>
            </a:pPr>
            <a:r>
              <a:rPr lang="en-US" sz="1500" dirty="0">
                <a:solidFill>
                  <a:schemeClr val="tx1"/>
                </a:solidFill>
              </a:rPr>
              <a:t>Provider Enrollment</a:t>
            </a:r>
          </a:p>
          <a:p>
            <a:pPr>
              <a:lnSpc>
                <a:spcPct val="105000"/>
              </a:lnSpc>
              <a:spcAft>
                <a:spcPts val="600"/>
              </a:spcAft>
            </a:pPr>
            <a:r>
              <a:rPr lang="en-US" sz="1500" dirty="0">
                <a:solidFill>
                  <a:schemeClr val="tx1"/>
                </a:solidFill>
              </a:rPr>
              <a:t>Utilization Management</a:t>
            </a:r>
          </a:p>
          <a:p>
            <a:pPr>
              <a:lnSpc>
                <a:spcPct val="105000"/>
              </a:lnSpc>
              <a:spcAft>
                <a:spcPts val="600"/>
              </a:spcAft>
            </a:pPr>
            <a:r>
              <a:rPr lang="en-US" sz="1500" dirty="0">
                <a:solidFill>
                  <a:schemeClr val="tx1"/>
                </a:solidFill>
              </a:rPr>
              <a:t>Claims, Adjustments and Appeals</a:t>
            </a:r>
          </a:p>
          <a:p>
            <a:pPr>
              <a:lnSpc>
                <a:spcPct val="105000"/>
              </a:lnSpc>
              <a:spcAft>
                <a:spcPts val="600"/>
              </a:spcAft>
            </a:pPr>
            <a:r>
              <a:rPr lang="en-US" sz="1500" dirty="0">
                <a:solidFill>
                  <a:schemeClr val="tx1"/>
                </a:solidFill>
              </a:rPr>
              <a:t>Care Coordination/Care Management</a:t>
            </a:r>
          </a:p>
          <a:p>
            <a:pPr>
              <a:lnSpc>
                <a:spcPct val="105000"/>
              </a:lnSpc>
              <a:spcAft>
                <a:spcPts val="600"/>
              </a:spcAft>
            </a:pPr>
            <a:r>
              <a:rPr lang="en-US" sz="1500" dirty="0">
                <a:solidFill>
                  <a:schemeClr val="tx1"/>
                </a:solidFill>
              </a:rPr>
              <a:t>Pharmacy/SPBM</a:t>
            </a:r>
          </a:p>
          <a:p>
            <a:pPr>
              <a:lnSpc>
                <a:spcPct val="105000"/>
              </a:lnSpc>
              <a:spcAft>
                <a:spcPts val="600"/>
              </a:spcAft>
            </a:pPr>
            <a:r>
              <a:rPr lang="en-US" sz="1500" dirty="0" err="1">
                <a:solidFill>
                  <a:schemeClr val="tx1"/>
                </a:solidFill>
              </a:rPr>
              <a:t>OhioRISE</a:t>
            </a:r>
            <a:endParaRPr lang="en-US" sz="1500" dirty="0">
              <a:solidFill>
                <a:schemeClr val="tx1"/>
              </a:solidFill>
            </a:endParaRPr>
          </a:p>
          <a:p>
            <a:pPr>
              <a:lnSpc>
                <a:spcPct val="105000"/>
              </a:lnSpc>
              <a:spcAft>
                <a:spcPts val="600"/>
              </a:spcAft>
            </a:pPr>
            <a:r>
              <a:rPr lang="en-US" sz="1500" dirty="0">
                <a:solidFill>
                  <a:schemeClr val="tx1"/>
                </a:solidFill>
              </a:rPr>
              <a:t>Contact Us</a:t>
            </a:r>
          </a:p>
          <a:p>
            <a:pPr marL="0" indent="0">
              <a:lnSpc>
                <a:spcPct val="105000"/>
              </a:lnSpc>
              <a:spcAft>
                <a:spcPts val="600"/>
              </a:spcAft>
              <a:buNone/>
            </a:pPr>
            <a:endParaRPr lang="en-US" sz="1500" dirty="0">
              <a:solidFill>
                <a:schemeClr val="tx1"/>
              </a:solidFill>
            </a:endParaRPr>
          </a:p>
          <a:p>
            <a:pPr>
              <a:lnSpc>
                <a:spcPct val="105000"/>
              </a:lnSpc>
              <a:spcAft>
                <a:spcPts val="600"/>
              </a:spcAft>
            </a:pPr>
            <a:endParaRPr lang="en-US" sz="1500" dirty="0">
              <a:solidFill>
                <a:schemeClr val="tx1"/>
              </a:solidFill>
            </a:endParaRPr>
          </a:p>
        </p:txBody>
      </p:sp>
    </p:spTree>
    <p:extLst>
      <p:ext uri="{BB962C8B-B14F-4D97-AF65-F5344CB8AC3E}">
        <p14:creationId xmlns:p14="http://schemas.microsoft.com/office/powerpoint/2010/main" val="5425617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10394-5672-23A1-418A-8340A6D42F30}"/>
            </a:ext>
          </a:extLst>
        </p:cNvPr>
        <p:cNvGrpSpPr/>
        <p:nvPr/>
      </p:nvGrpSpPr>
      <p:grpSpPr>
        <a:xfrm>
          <a:off x="0" y="0"/>
          <a:ext cx="0" cy="0"/>
          <a:chOff x="0" y="0"/>
          <a:chExt cx="0" cy="0"/>
        </a:xfrm>
      </p:grpSpPr>
      <p:pic>
        <p:nvPicPr>
          <p:cNvPr id="17" name="Picture 16">
            <a:extLst>
              <a:ext uri="{FF2B5EF4-FFF2-40B4-BE49-F238E27FC236}">
                <a16:creationId xmlns:a16="http://schemas.microsoft.com/office/drawing/2014/main" id="{D5FE1CA6-479F-231C-7EBC-B032F3B3A2C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rot="13860072">
            <a:off x="1277334" y="1263722"/>
            <a:ext cx="311700" cy="311700"/>
          </a:xfrm>
          <a:prstGeom prst="rect">
            <a:avLst/>
          </a:prstGeom>
        </p:spPr>
      </p:pic>
      <p:sp>
        <p:nvSpPr>
          <p:cNvPr id="20" name="Title 1">
            <a:extLst>
              <a:ext uri="{FF2B5EF4-FFF2-40B4-BE49-F238E27FC236}">
                <a16:creationId xmlns:a16="http://schemas.microsoft.com/office/drawing/2014/main" id="{B124D6D6-20A6-B7CF-A957-0C03E6522D8D}"/>
              </a:ext>
            </a:extLst>
          </p:cNvPr>
          <p:cNvSpPr txBox="1">
            <a:spLocks noGrp="1"/>
          </p:cNvSpPr>
          <p:nvPr>
            <p:ph type="title" idx="4294967295"/>
          </p:nvPr>
        </p:nvSpPr>
        <p:spPr>
          <a:xfrm>
            <a:off x="311700" y="142109"/>
            <a:ext cx="8520600" cy="572700"/>
          </a:xfrm>
          <a:prstGeom prst="rect">
            <a:avLst/>
          </a:prstGeom>
          <a:noFill/>
          <a:ln>
            <a:noFill/>
            <a:prstDash/>
          </a:ln>
          <a:effectLst/>
        </p:spPr>
        <p:txBody>
          <a:bodyPr rot="0" spcFirstLastPara="0" vertOverflow="overflow" horzOverflow="overflow" vert="horz" wrap="square" lIns="91440" tIns="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rgbClr val="7FA43A"/>
                </a:solidFill>
                <a:effectLst/>
                <a:uLnTx/>
                <a:uFillTx/>
                <a:latin typeface="Arial"/>
                <a:ea typeface="Arial"/>
                <a:cs typeface="Arial"/>
                <a:sym typeface="Arial"/>
              </a:rPr>
              <a:t>Provider Appointment Standards for Scheduling</a:t>
            </a:r>
          </a:p>
        </p:txBody>
      </p:sp>
      <p:sp>
        <p:nvSpPr>
          <p:cNvPr id="14" name="TextBox 13">
            <a:extLst>
              <a:ext uri="{FF2B5EF4-FFF2-40B4-BE49-F238E27FC236}">
                <a16:creationId xmlns:a16="http://schemas.microsoft.com/office/drawing/2014/main" id="{1FCC97E7-4F22-CDD7-3A80-6B1215C60903}"/>
              </a:ext>
            </a:extLst>
          </p:cNvPr>
          <p:cNvSpPr txBox="1"/>
          <p:nvPr/>
        </p:nvSpPr>
        <p:spPr>
          <a:xfrm>
            <a:off x="311698" y="669213"/>
            <a:ext cx="8520599" cy="400110"/>
          </a:xfrm>
          <a:prstGeom prst="rect">
            <a:avLst/>
          </a:prstGeom>
          <a:noFill/>
        </p:spPr>
        <p:txBody>
          <a:bodyPr wrap="square">
            <a:spAutoFit/>
          </a:bodyPr>
          <a:lstStyle/>
          <a:p>
            <a:r>
              <a:rPr lang="en-US" sz="1000" dirty="0"/>
              <a:t>To ensure our members receive services for medical and behavioral health appointments in a timely manner, we ask providers to implement the following Appointment Availability Standards. These standards can also be found in your </a:t>
            </a:r>
            <a:r>
              <a:rPr lang="en-US" sz="1000" dirty="0">
                <a:hlinkClick r:id="rId4"/>
              </a:rPr>
              <a:t>provider manual</a:t>
            </a:r>
            <a:r>
              <a:rPr lang="en-US" sz="1000" dirty="0"/>
              <a:t>.</a:t>
            </a:r>
          </a:p>
        </p:txBody>
      </p:sp>
      <p:graphicFrame>
        <p:nvGraphicFramePr>
          <p:cNvPr id="8" name="Table 7">
            <a:extLst>
              <a:ext uri="{FF2B5EF4-FFF2-40B4-BE49-F238E27FC236}">
                <a16:creationId xmlns:a16="http://schemas.microsoft.com/office/drawing/2014/main" id="{E0D8FD79-2B69-85F3-7D37-F84093F42475}"/>
              </a:ext>
            </a:extLst>
          </p:cNvPr>
          <p:cNvGraphicFramePr>
            <a:graphicFrameLocks noGrp="1"/>
          </p:cNvGraphicFramePr>
          <p:nvPr>
            <p:extLst>
              <p:ext uri="{D42A27DB-BD31-4B8C-83A1-F6EECF244321}">
                <p14:modId xmlns:p14="http://schemas.microsoft.com/office/powerpoint/2010/main" val="1699264766"/>
              </p:ext>
            </p:extLst>
          </p:nvPr>
        </p:nvGraphicFramePr>
        <p:xfrm>
          <a:off x="1213988" y="1224042"/>
          <a:ext cx="6463199" cy="1071880"/>
        </p:xfrm>
        <a:graphic>
          <a:graphicData uri="http://schemas.openxmlformats.org/drawingml/2006/table">
            <a:tbl>
              <a:tblPr firstRow="1" bandRow="1">
                <a:tableStyleId>{5C22544A-7EE6-4342-B048-85BDC9FD1C3A}</a:tableStyleId>
              </a:tblPr>
              <a:tblGrid>
                <a:gridCol w="6463199">
                  <a:extLst>
                    <a:ext uri="{9D8B030D-6E8A-4147-A177-3AD203B41FA5}">
                      <a16:colId xmlns:a16="http://schemas.microsoft.com/office/drawing/2014/main" val="3443571336"/>
                    </a:ext>
                  </a:extLst>
                </a:gridCol>
              </a:tblGrid>
              <a:tr h="370840">
                <a:tc>
                  <a:txBody>
                    <a:bodyPr/>
                    <a:lstStyle/>
                    <a:p>
                      <a:r>
                        <a:rPr lang="en-US" dirty="0"/>
                        <a:t>+   After Hours – All Providers</a:t>
                      </a:r>
                    </a:p>
                  </a:txBody>
                  <a:tcPr>
                    <a:solidFill>
                      <a:srgbClr val="66852F"/>
                    </a:solidFill>
                  </a:tcPr>
                </a:tc>
                <a:extLst>
                  <a:ext uri="{0D108BD9-81ED-4DB2-BD59-A6C34878D82A}">
                    <a16:rowId xmlns:a16="http://schemas.microsoft.com/office/drawing/2014/main" val="4234437072"/>
                  </a:ext>
                </a:extLst>
              </a:tr>
              <a:tr h="370840">
                <a:tc>
                  <a:txBody>
                    <a:bodyPr/>
                    <a:lstStyle/>
                    <a:p>
                      <a:r>
                        <a:rPr lang="en-US" sz="1200" b="1" dirty="0">
                          <a:solidFill>
                            <a:schemeClr val="tx1"/>
                          </a:solidFill>
                        </a:rPr>
                        <a:t>After Hours (Passing Standards)</a:t>
                      </a:r>
                    </a:p>
                    <a:p>
                      <a:endParaRPr lang="en-US" dirty="0"/>
                    </a:p>
                    <a:p>
                      <a:endParaRPr lang="en-US" dirty="0"/>
                    </a:p>
                  </a:txBody>
                  <a:tcPr>
                    <a:solidFill>
                      <a:srgbClr val="EBEBEC"/>
                    </a:solidFill>
                  </a:tcPr>
                </a:tc>
                <a:extLst>
                  <a:ext uri="{0D108BD9-81ED-4DB2-BD59-A6C34878D82A}">
                    <a16:rowId xmlns:a16="http://schemas.microsoft.com/office/drawing/2014/main" val="3411987262"/>
                  </a:ext>
                </a:extLst>
              </a:tr>
            </a:tbl>
          </a:graphicData>
        </a:graphic>
      </p:graphicFrame>
      <p:sp>
        <p:nvSpPr>
          <p:cNvPr id="10" name="TextBox 9">
            <a:extLst>
              <a:ext uri="{FF2B5EF4-FFF2-40B4-BE49-F238E27FC236}">
                <a16:creationId xmlns:a16="http://schemas.microsoft.com/office/drawing/2014/main" id="{32F485A4-715E-DCE1-65A7-1B31B1E62D54}"/>
              </a:ext>
            </a:extLst>
          </p:cNvPr>
          <p:cNvSpPr txBox="1"/>
          <p:nvPr/>
        </p:nvSpPr>
        <p:spPr>
          <a:xfrm>
            <a:off x="1213989" y="1849348"/>
            <a:ext cx="6463198" cy="707886"/>
          </a:xfrm>
          <a:prstGeom prst="rect">
            <a:avLst/>
          </a:prstGeom>
          <a:solidFill>
            <a:srgbClr val="EBEBEC"/>
          </a:solidFill>
        </p:spPr>
        <p:txBody>
          <a:bodyPr wrap="square" numCol="2" spcCol="91440" rtlCol="0">
            <a:spAutoFit/>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000" b="0" i="0" u="none" strike="noStrike" kern="0" cap="none" spc="0" normalizeH="0" baseline="0" noProof="0" dirty="0">
                <a:ln>
                  <a:noFill/>
                </a:ln>
                <a:solidFill>
                  <a:srgbClr val="000000"/>
                </a:solidFill>
                <a:effectLst/>
                <a:uLnTx/>
                <a:uFillTx/>
                <a:latin typeface="Arial"/>
                <a:ea typeface="+mn-ea"/>
                <a:cs typeface="+mn-cs"/>
                <a:sym typeface="Arial"/>
              </a:rPr>
              <a:t>Answering service or system that will page physician</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000" b="0" i="0" u="none" strike="noStrike" kern="0" cap="none" spc="0" normalizeH="0" baseline="0" noProof="0" dirty="0">
                <a:ln>
                  <a:noFill/>
                </a:ln>
                <a:solidFill>
                  <a:srgbClr val="000000"/>
                </a:solidFill>
                <a:effectLst/>
                <a:uLnTx/>
                <a:uFillTx/>
                <a:latin typeface="Arial"/>
                <a:ea typeface="+mn-ea"/>
                <a:cs typeface="+mn-cs"/>
                <a:sym typeface="Arial"/>
              </a:rPr>
              <a:t>Answering system with option to page physician</a:t>
            </a:r>
          </a:p>
          <a:p>
            <a:pPr marR="0" lvl="0" algn="l" defTabSz="914400" rtl="0" eaLnBrk="1" fontAlgn="auto" latinLnBrk="0" hangingPunct="1">
              <a:lnSpc>
                <a:spcPct val="100000"/>
              </a:lnSpc>
              <a:spcBef>
                <a:spcPts val="0"/>
              </a:spcBef>
              <a:spcAft>
                <a:spcPts val="0"/>
              </a:spcAft>
              <a:buClr>
                <a:srgbClr val="000000"/>
              </a:buClr>
              <a:buSzTx/>
              <a:tabLst/>
              <a:defRPr/>
            </a:pPr>
            <a:endParaRPr kumimoji="0" lang="en-US" sz="1000" b="0" i="0" u="none" strike="noStrike" kern="0" cap="none" spc="0" normalizeH="0" baseline="0" noProof="0" dirty="0">
              <a:ln>
                <a:noFill/>
              </a:ln>
              <a:solidFill>
                <a:srgbClr val="000000"/>
              </a:solidFill>
              <a:effectLst/>
              <a:uLnTx/>
              <a:uFillTx/>
              <a:latin typeface="Arial"/>
              <a:ea typeface="+mn-ea"/>
              <a:cs typeface="+mn-cs"/>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000" b="0" i="0" u="none" strike="noStrike" kern="0" cap="none" spc="0" normalizeH="0" baseline="0" noProof="0" dirty="0">
                <a:ln>
                  <a:noFill/>
                </a:ln>
                <a:solidFill>
                  <a:srgbClr val="000000"/>
                </a:solidFill>
                <a:effectLst/>
                <a:uLnTx/>
                <a:uFillTx/>
                <a:latin typeface="Arial"/>
                <a:ea typeface="+mn-ea"/>
                <a:cs typeface="+mn-cs"/>
                <a:sym typeface="Arial"/>
              </a:rPr>
              <a:t>Advice nurse with access to physician</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000" b="0" i="0" u="none" strike="noStrike" kern="0" cap="none" spc="0" normalizeH="0" baseline="0" noProof="0" dirty="0">
                <a:ln>
                  <a:noFill/>
                </a:ln>
                <a:solidFill>
                  <a:srgbClr val="000000"/>
                </a:solidFill>
                <a:effectLst/>
                <a:uLnTx/>
                <a:uFillTx/>
                <a:latin typeface="Arial"/>
                <a:ea typeface="+mn-ea"/>
                <a:cs typeface="+mn-cs"/>
                <a:sym typeface="Arial"/>
              </a:rPr>
              <a:t>Answering service that will page the provider after a message is left</a:t>
            </a:r>
          </a:p>
        </p:txBody>
      </p:sp>
      <p:graphicFrame>
        <p:nvGraphicFramePr>
          <p:cNvPr id="6" name="Diagram 5">
            <a:extLst>
              <a:ext uri="{FF2B5EF4-FFF2-40B4-BE49-F238E27FC236}">
                <a16:creationId xmlns:a16="http://schemas.microsoft.com/office/drawing/2014/main" id="{D23EF320-D936-F9C1-25DC-9DCC47F0C79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97955334"/>
              </p:ext>
            </p:extLst>
          </p:nvPr>
        </p:nvGraphicFramePr>
        <p:xfrm>
          <a:off x="1213987" y="2695362"/>
          <a:ext cx="6463200" cy="230602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2" name="Picture 21">
            <a:extLst>
              <a:ext uri="{FF2B5EF4-FFF2-40B4-BE49-F238E27FC236}">
                <a16:creationId xmlns:a16="http://schemas.microsoft.com/office/drawing/2014/main" id="{3839A180-C6CC-7BF1-1D13-ED4C9CC45621}"/>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1969474" y="2728356"/>
            <a:ext cx="456635" cy="456635"/>
          </a:xfrm>
          <a:prstGeom prst="rect">
            <a:avLst/>
          </a:prstGeom>
        </p:spPr>
      </p:pic>
      <p:pic>
        <p:nvPicPr>
          <p:cNvPr id="26" name="Picture 25">
            <a:extLst>
              <a:ext uri="{FF2B5EF4-FFF2-40B4-BE49-F238E27FC236}">
                <a16:creationId xmlns:a16="http://schemas.microsoft.com/office/drawing/2014/main" id="{F8ACFE01-9BFB-1653-148E-E70086328A03}"/>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6465065" y="2728356"/>
            <a:ext cx="457200" cy="457200"/>
          </a:xfrm>
          <a:prstGeom prst="rect">
            <a:avLst/>
          </a:prstGeom>
        </p:spPr>
      </p:pic>
      <p:pic>
        <p:nvPicPr>
          <p:cNvPr id="28" name="Picture 27">
            <a:extLst>
              <a:ext uri="{FF2B5EF4-FFF2-40B4-BE49-F238E27FC236}">
                <a16:creationId xmlns:a16="http://schemas.microsoft.com/office/drawing/2014/main" id="{F1762C79-0B5A-E1AA-089E-A43FD055F9F9}"/>
              </a:ext>
              <a:ext uri="{C183D7F6-B498-43B3-948B-1728B52AA6E4}">
                <adec:decorative xmlns:adec="http://schemas.microsoft.com/office/drawing/2017/decorative" val="1"/>
              </a:ext>
            </a:extLst>
          </p:cNvPr>
          <p:cNvPicPr>
            <a:picLocks noChangeAspect="1"/>
          </p:cNvPicPr>
          <p:nvPr/>
        </p:nvPicPr>
        <p:blipFill>
          <a:blip r:embed="rId12"/>
          <a:stretch>
            <a:fillRect/>
          </a:stretch>
        </p:blipFill>
        <p:spPr>
          <a:xfrm rot="20700000">
            <a:off x="4216987" y="2728356"/>
            <a:ext cx="457200" cy="457200"/>
          </a:xfrm>
          <a:prstGeom prst="rect">
            <a:avLst/>
          </a:prstGeom>
        </p:spPr>
      </p:pic>
    </p:spTree>
    <p:extLst>
      <p:ext uri="{BB962C8B-B14F-4D97-AF65-F5344CB8AC3E}">
        <p14:creationId xmlns:p14="http://schemas.microsoft.com/office/powerpoint/2010/main" val="7643411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E4218-0E33-EA85-AB89-9D8F136A50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251002-B132-18E1-54B9-52E0285E9F63}"/>
              </a:ext>
            </a:extLst>
          </p:cNvPr>
          <p:cNvSpPr>
            <a:spLocks noGrp="1"/>
          </p:cNvSpPr>
          <p:nvPr>
            <p:ph type="title"/>
          </p:nvPr>
        </p:nvSpPr>
        <p:spPr/>
        <p:txBody>
          <a:bodyPr tIns="0"/>
          <a:lstStyle/>
          <a:p>
            <a:r>
              <a:rPr lang="en-US" sz="2800" dirty="0"/>
              <a:t>Cultural Competency</a:t>
            </a:r>
          </a:p>
        </p:txBody>
      </p:sp>
      <p:sp>
        <p:nvSpPr>
          <p:cNvPr id="32" name="Text Placeholder 31">
            <a:extLst>
              <a:ext uri="{FF2B5EF4-FFF2-40B4-BE49-F238E27FC236}">
                <a16:creationId xmlns:a16="http://schemas.microsoft.com/office/drawing/2014/main" id="{02420086-8F67-6705-8446-9C99E6A524FB}"/>
              </a:ext>
            </a:extLst>
          </p:cNvPr>
          <p:cNvSpPr>
            <a:spLocks noGrp="1"/>
          </p:cNvSpPr>
          <p:nvPr>
            <p:ph type="body" idx="1"/>
          </p:nvPr>
        </p:nvSpPr>
        <p:spPr>
          <a:xfrm>
            <a:off x="311700" y="713715"/>
            <a:ext cx="8520600" cy="3416400"/>
          </a:xfrm>
        </p:spPr>
        <p:txBody>
          <a:bodyPr>
            <a:normAutofit fontScale="70000" lnSpcReduction="20000"/>
          </a:bodyPr>
          <a:lstStyle/>
          <a:p>
            <a:pPr marL="0" lvl="0" indent="0" eaLnBrk="0" fontAlgn="base" hangingPunct="0">
              <a:lnSpc>
                <a:spcPct val="100000"/>
              </a:lnSpc>
              <a:spcBef>
                <a:spcPct val="0"/>
              </a:spcBef>
              <a:spcAft>
                <a:spcPct val="0"/>
              </a:spcAft>
              <a:buClrTx/>
              <a:buSzTx/>
              <a:buNone/>
            </a:pPr>
            <a:r>
              <a:rPr lang="en-US" altLang="en-US" b="1" dirty="0">
                <a:latin typeface="Arial" panose="020B0604020202020204" pitchFamily="34" charset="0"/>
              </a:rPr>
              <a:t>Definition:</a:t>
            </a:r>
            <a:r>
              <a:rPr lang="en-US" altLang="en-US" dirty="0">
                <a:latin typeface="Arial" panose="020B0604020202020204" pitchFamily="34" charset="0"/>
              </a:rPr>
              <a:t> Tailoring care and supports to meet the </a:t>
            </a:r>
            <a:r>
              <a:rPr lang="en-US" altLang="en-US" b="1" dirty="0">
                <a:latin typeface="Arial" panose="020B0604020202020204" pitchFamily="34" charset="0"/>
              </a:rPr>
              <a:t>social, cultural, and linguistic needs</a:t>
            </a:r>
            <a:r>
              <a:rPr lang="en-US" altLang="en-US" dirty="0">
                <a:latin typeface="Arial" panose="020B0604020202020204" pitchFamily="34" charset="0"/>
              </a:rPr>
              <a:t> of each patient.</a:t>
            </a:r>
          </a:p>
          <a:p>
            <a:pPr marL="0" lvl="0" indent="0" eaLnBrk="0" fontAlgn="base" hangingPunct="0">
              <a:lnSpc>
                <a:spcPct val="100000"/>
              </a:lnSpc>
              <a:spcBef>
                <a:spcPct val="0"/>
              </a:spcBef>
              <a:spcAft>
                <a:spcPct val="0"/>
              </a:spcAft>
              <a:buClrTx/>
              <a:buSzTx/>
              <a:buNone/>
            </a:pPr>
            <a:endParaRPr lang="en-US" altLang="en-US" b="1" dirty="0">
              <a:latin typeface="Arial" panose="020B0604020202020204" pitchFamily="34" charset="0"/>
            </a:endParaRPr>
          </a:p>
          <a:p>
            <a:pPr marL="0" lvl="0" indent="0" eaLnBrk="0" fontAlgn="base" hangingPunct="0">
              <a:lnSpc>
                <a:spcPct val="100000"/>
              </a:lnSpc>
              <a:spcBef>
                <a:spcPct val="0"/>
              </a:spcBef>
              <a:spcAft>
                <a:spcPct val="0"/>
              </a:spcAft>
              <a:buClrTx/>
              <a:buSzTx/>
              <a:buNone/>
            </a:pPr>
            <a:r>
              <a:rPr lang="en-US" altLang="en-US" b="1" dirty="0">
                <a:latin typeface="Arial" panose="020B0604020202020204" pitchFamily="34" charset="0"/>
              </a:rPr>
              <a:t>Why It Matters:</a:t>
            </a:r>
            <a:r>
              <a:rPr lang="en-US" altLang="en-US" dirty="0">
                <a:latin typeface="Arial" panose="020B0604020202020204" pitchFamily="34" charset="0"/>
              </a:rPr>
              <a:t> Diverse populations, those with </a:t>
            </a:r>
            <a:r>
              <a:rPr lang="en-US" altLang="en-US" b="1" dirty="0">
                <a:latin typeface="Arial" panose="020B0604020202020204" pitchFamily="34" charset="0"/>
              </a:rPr>
              <a:t>limited English proficiency</a:t>
            </a:r>
            <a:r>
              <a:rPr lang="en-US" altLang="en-US" dirty="0">
                <a:latin typeface="Arial" panose="020B0604020202020204" pitchFamily="34" charset="0"/>
              </a:rPr>
              <a:t>, and individuals with </a:t>
            </a:r>
            <a:r>
              <a:rPr lang="en-US" altLang="en-US" b="1" dirty="0">
                <a:latin typeface="Arial" panose="020B0604020202020204" pitchFamily="34" charset="0"/>
              </a:rPr>
              <a:t>disabilities</a:t>
            </a:r>
            <a:r>
              <a:rPr lang="en-US" altLang="en-US" dirty="0">
                <a:latin typeface="Arial" panose="020B0604020202020204" pitchFamily="34" charset="0"/>
              </a:rPr>
              <a:t> often face barriers to care and poorer outcomes.</a:t>
            </a:r>
          </a:p>
          <a:p>
            <a:pPr marL="0" lvl="0" indent="0" eaLnBrk="0" fontAlgn="base" hangingPunct="0">
              <a:lnSpc>
                <a:spcPct val="100000"/>
              </a:lnSpc>
              <a:spcBef>
                <a:spcPct val="0"/>
              </a:spcBef>
              <a:spcAft>
                <a:spcPct val="0"/>
              </a:spcAft>
              <a:buClrTx/>
              <a:buSzTx/>
              <a:buNone/>
            </a:pPr>
            <a:endParaRPr lang="en-US" altLang="en-US" b="1" dirty="0">
              <a:latin typeface="Arial" panose="020B0604020202020204" pitchFamily="34" charset="0"/>
            </a:endParaRPr>
          </a:p>
          <a:p>
            <a:pPr marL="0" lvl="0" indent="0" eaLnBrk="0" fontAlgn="base" hangingPunct="0">
              <a:lnSpc>
                <a:spcPct val="100000"/>
              </a:lnSpc>
              <a:spcBef>
                <a:spcPct val="0"/>
              </a:spcBef>
              <a:spcAft>
                <a:spcPct val="0"/>
              </a:spcAft>
              <a:buClrTx/>
              <a:buSzTx/>
              <a:buNone/>
            </a:pPr>
            <a:r>
              <a:rPr lang="en-US" altLang="en-US" b="1" dirty="0">
                <a:latin typeface="Arial" panose="020B0604020202020204" pitchFamily="34" charset="0"/>
              </a:rPr>
              <a:t>Buckeye’s Approach:</a:t>
            </a:r>
            <a:endParaRPr lang="en-US" altLang="en-US" dirty="0">
              <a:latin typeface="Arial" panose="020B0604020202020204" pitchFamily="34" charset="0"/>
            </a:endParaRPr>
          </a:p>
          <a:p>
            <a:pPr marL="0" lvl="0" indent="0" eaLnBrk="0" fontAlgn="base" hangingPunct="0">
              <a:lnSpc>
                <a:spcPct val="100000"/>
              </a:lnSpc>
              <a:spcBef>
                <a:spcPct val="0"/>
              </a:spcBef>
              <a:spcAft>
                <a:spcPct val="0"/>
              </a:spcAft>
              <a:buClrTx/>
              <a:buSzTx/>
              <a:buNone/>
            </a:pPr>
            <a:r>
              <a:rPr lang="en-US" altLang="en-US" dirty="0">
                <a:latin typeface="Arial" panose="020B0604020202020204" pitchFamily="34" charset="0"/>
              </a:rPr>
              <a:t>Maintains a </a:t>
            </a:r>
            <a:r>
              <a:rPr lang="en-US" altLang="en-US" b="1" dirty="0">
                <a:latin typeface="Arial" panose="020B0604020202020204" pitchFamily="34" charset="0"/>
              </a:rPr>
              <a:t>Cultural Competency Plan</a:t>
            </a:r>
            <a:r>
              <a:rPr lang="en-US" altLang="en-US" dirty="0">
                <a:latin typeface="Arial" panose="020B0604020202020204" pitchFamily="34" charset="0"/>
              </a:rPr>
              <a:t> that monitors:</a:t>
            </a:r>
          </a:p>
          <a:p>
            <a:pPr marL="742950" lvl="1" indent="-285750" eaLnBrk="0" fontAlgn="base" hangingPunct="0">
              <a:lnSpc>
                <a:spcPct val="100000"/>
              </a:lnSpc>
              <a:spcBef>
                <a:spcPct val="0"/>
              </a:spcBef>
              <a:spcAft>
                <a:spcPct val="0"/>
              </a:spcAft>
              <a:buClr>
                <a:srgbClr val="01A0A4"/>
              </a:buClr>
              <a:buSzTx/>
              <a:buFont typeface="Arial" panose="020B0604020202020204" pitchFamily="34" charset="0"/>
              <a:buChar char="•"/>
            </a:pPr>
            <a:r>
              <a:rPr lang="en-US" altLang="en-US" dirty="0">
                <a:latin typeface="Arial" panose="020B0604020202020204" pitchFamily="34" charset="0"/>
              </a:rPr>
              <a:t>Language services</a:t>
            </a:r>
          </a:p>
          <a:p>
            <a:pPr marL="742950" lvl="1" indent="-285750" eaLnBrk="0" fontAlgn="base" hangingPunct="0">
              <a:lnSpc>
                <a:spcPct val="100000"/>
              </a:lnSpc>
              <a:spcBef>
                <a:spcPct val="0"/>
              </a:spcBef>
              <a:spcAft>
                <a:spcPct val="0"/>
              </a:spcAft>
              <a:buClr>
                <a:srgbClr val="01A0A4"/>
              </a:buClr>
              <a:buSzTx/>
              <a:buFont typeface="Arial" panose="020B0604020202020204" pitchFamily="34" charset="0"/>
              <a:buChar char="•"/>
            </a:pPr>
            <a:r>
              <a:rPr lang="en-US" altLang="en-US" dirty="0">
                <a:latin typeface="Arial" panose="020B0604020202020204" pitchFamily="34" charset="0"/>
              </a:rPr>
              <a:t>Transportation services</a:t>
            </a:r>
          </a:p>
          <a:p>
            <a:pPr marL="742950" lvl="1" indent="-285750" eaLnBrk="0" fontAlgn="base" hangingPunct="0">
              <a:lnSpc>
                <a:spcPct val="100000"/>
              </a:lnSpc>
              <a:spcBef>
                <a:spcPct val="0"/>
              </a:spcBef>
              <a:spcAft>
                <a:spcPct val="0"/>
              </a:spcAft>
              <a:buClr>
                <a:srgbClr val="01A0A4"/>
              </a:buClr>
              <a:buSzTx/>
              <a:buFont typeface="Arial" panose="020B0604020202020204" pitchFamily="34" charset="0"/>
              <a:buChar char="•"/>
            </a:pPr>
            <a:r>
              <a:rPr lang="en-US" altLang="en-US" dirty="0">
                <a:latin typeface="Arial" panose="020B0604020202020204" pitchFamily="34" charset="0"/>
              </a:rPr>
              <a:t>Reasonable accommodations for members with disabilities</a:t>
            </a:r>
          </a:p>
          <a:p>
            <a:pPr marL="0" lvl="0" indent="0" eaLnBrk="0" fontAlgn="base" hangingPunct="0">
              <a:lnSpc>
                <a:spcPct val="100000"/>
              </a:lnSpc>
              <a:spcBef>
                <a:spcPct val="0"/>
              </a:spcBef>
              <a:spcAft>
                <a:spcPct val="0"/>
              </a:spcAft>
              <a:buClrTx/>
              <a:buSzTx/>
              <a:buNone/>
            </a:pPr>
            <a:endParaRPr lang="en-US" altLang="en-US" b="1" dirty="0">
              <a:latin typeface="Arial" panose="020B0604020202020204" pitchFamily="34" charset="0"/>
            </a:endParaRPr>
          </a:p>
          <a:p>
            <a:pPr marL="0" lvl="0" indent="0" eaLnBrk="0" fontAlgn="base" hangingPunct="0">
              <a:lnSpc>
                <a:spcPct val="100000"/>
              </a:lnSpc>
              <a:spcBef>
                <a:spcPct val="0"/>
              </a:spcBef>
              <a:spcAft>
                <a:spcPct val="0"/>
              </a:spcAft>
              <a:buClrTx/>
              <a:buSzTx/>
              <a:buNone/>
            </a:pPr>
            <a:r>
              <a:rPr lang="en-US" altLang="en-US" b="1" dirty="0">
                <a:latin typeface="Arial" panose="020B0604020202020204" pitchFamily="34" charset="0"/>
              </a:rPr>
              <a:t>Shared Provider Responsibilities:</a:t>
            </a:r>
            <a:endParaRPr lang="en-US" altLang="en-US" dirty="0">
              <a:latin typeface="Arial" panose="020B0604020202020204" pitchFamily="34" charset="0"/>
            </a:endParaRPr>
          </a:p>
          <a:p>
            <a:pPr marL="742950" lvl="1" indent="-285750" eaLnBrk="0" fontAlgn="base" hangingPunct="0">
              <a:lnSpc>
                <a:spcPct val="100000"/>
              </a:lnSpc>
              <a:spcBef>
                <a:spcPct val="0"/>
              </a:spcBef>
              <a:spcAft>
                <a:spcPct val="0"/>
              </a:spcAft>
              <a:buClr>
                <a:srgbClr val="01A0A4"/>
              </a:buClr>
              <a:buSzTx/>
              <a:buFont typeface="Arial" panose="020B0604020202020204" pitchFamily="34" charset="0"/>
              <a:buChar char="•"/>
            </a:pPr>
            <a:r>
              <a:rPr lang="en-US" altLang="en-US" dirty="0">
                <a:latin typeface="Arial" panose="020B0604020202020204" pitchFamily="34" charset="0"/>
              </a:rPr>
              <a:t>Inform members of available services </a:t>
            </a:r>
            <a:r>
              <a:rPr lang="en-US" altLang="en-US" b="1" dirty="0">
                <a:latin typeface="Arial" panose="020B0604020202020204" pitchFamily="34" charset="0"/>
              </a:rPr>
              <a:t>at no cost</a:t>
            </a:r>
            <a:endParaRPr lang="en-US" altLang="en-US" dirty="0">
              <a:latin typeface="Arial" panose="020B0604020202020204" pitchFamily="34" charset="0"/>
            </a:endParaRPr>
          </a:p>
          <a:p>
            <a:pPr marL="742950" lvl="1" indent="-285750" eaLnBrk="0" fontAlgn="base" hangingPunct="0">
              <a:lnSpc>
                <a:spcPct val="100000"/>
              </a:lnSpc>
              <a:spcBef>
                <a:spcPct val="0"/>
              </a:spcBef>
              <a:spcAft>
                <a:spcPct val="0"/>
              </a:spcAft>
              <a:buClr>
                <a:srgbClr val="01A0A4"/>
              </a:buClr>
              <a:buSzTx/>
              <a:buFont typeface="Arial" panose="020B0604020202020204" pitchFamily="34" charset="0"/>
              <a:buChar char="•"/>
            </a:pPr>
            <a:r>
              <a:rPr lang="en-US" altLang="en-US" dirty="0">
                <a:latin typeface="Arial" panose="020B0604020202020204" pitchFamily="34" charset="0"/>
              </a:rPr>
              <a:t>Provide </a:t>
            </a:r>
            <a:r>
              <a:rPr lang="en-US" altLang="en-US" b="1" dirty="0">
                <a:latin typeface="Arial" panose="020B0604020202020204" pitchFamily="34" charset="0"/>
              </a:rPr>
              <a:t>diversity and cultural competency training</a:t>
            </a:r>
            <a:r>
              <a:rPr lang="en-US" altLang="en-US" dirty="0">
                <a:latin typeface="Arial" panose="020B0604020202020204" pitchFamily="34" charset="0"/>
              </a:rPr>
              <a:t> to all staff</a:t>
            </a:r>
          </a:p>
          <a:p>
            <a:pPr marL="742950" lvl="1" indent="-285750" eaLnBrk="0" fontAlgn="base" hangingPunct="0">
              <a:lnSpc>
                <a:spcPct val="100000"/>
              </a:lnSpc>
              <a:spcBef>
                <a:spcPct val="0"/>
              </a:spcBef>
              <a:spcAft>
                <a:spcPct val="0"/>
              </a:spcAft>
              <a:buClr>
                <a:srgbClr val="01A0A4"/>
              </a:buClr>
              <a:buSzTx/>
              <a:buFont typeface="Arial" panose="020B0604020202020204" pitchFamily="34" charset="0"/>
              <a:buChar char="•"/>
            </a:pPr>
            <a:r>
              <a:rPr lang="en-US" altLang="en-US" dirty="0">
                <a:latin typeface="Arial" panose="020B0604020202020204" pitchFamily="34" charset="0"/>
              </a:rPr>
              <a:t>Promote a </a:t>
            </a:r>
            <a:r>
              <a:rPr lang="en-US" altLang="en-US" b="1" dirty="0">
                <a:latin typeface="Arial" panose="020B0604020202020204" pitchFamily="34" charset="0"/>
              </a:rPr>
              <a:t>diverse and inclusive workforce</a:t>
            </a:r>
            <a:r>
              <a:rPr lang="en-US" altLang="en-US" dirty="0">
                <a:latin typeface="Arial" panose="020B0604020202020204" pitchFamily="34" charset="0"/>
              </a:rPr>
              <a:t> reflective of members served</a:t>
            </a:r>
          </a:p>
          <a:p>
            <a:pPr marL="457200" lvl="1" indent="0" eaLnBrk="0" fontAlgn="base" hangingPunct="0">
              <a:lnSpc>
                <a:spcPct val="100000"/>
              </a:lnSpc>
              <a:spcBef>
                <a:spcPct val="0"/>
              </a:spcBef>
              <a:spcAft>
                <a:spcPct val="0"/>
              </a:spcAft>
              <a:buClr>
                <a:srgbClr val="01A0A4"/>
              </a:buClr>
              <a:buSzTx/>
              <a:buNone/>
            </a:pPr>
            <a:endParaRPr lang="en-US" altLang="en-US" dirty="0">
              <a:latin typeface="Arial" panose="020B0604020202020204" pitchFamily="34" charset="0"/>
            </a:endParaRPr>
          </a:p>
          <a:p>
            <a:pPr marL="114300" indent="0">
              <a:buNone/>
            </a:pPr>
            <a:r>
              <a:rPr lang="en-US" b="1" dirty="0"/>
              <a:t>Access Training &amp; Attestation:</a:t>
            </a:r>
            <a:br>
              <a:rPr lang="en-US" dirty="0"/>
            </a:br>
            <a:r>
              <a:rPr lang="en-US" dirty="0"/>
              <a:t>Available under </a:t>
            </a:r>
            <a:r>
              <a:rPr lang="en-US" b="1" dirty="0"/>
              <a:t>Required Training</a:t>
            </a:r>
            <a:r>
              <a:rPr lang="en-US" dirty="0"/>
              <a:t> on the </a:t>
            </a:r>
            <a:r>
              <a:rPr lang="en-US" dirty="0">
                <a:hlinkClick r:id="rId3"/>
              </a:rPr>
              <a:t>Buckeye Provider Training &amp; Education page</a:t>
            </a:r>
            <a:r>
              <a:rPr lang="en-US" dirty="0"/>
              <a:t>.</a:t>
            </a:r>
          </a:p>
          <a:p>
            <a:pPr marL="114300" indent="0">
              <a:buNone/>
            </a:pPr>
            <a:endParaRPr lang="en-US" dirty="0"/>
          </a:p>
        </p:txBody>
      </p:sp>
    </p:spTree>
    <p:extLst>
      <p:ext uri="{BB962C8B-B14F-4D97-AF65-F5344CB8AC3E}">
        <p14:creationId xmlns:p14="http://schemas.microsoft.com/office/powerpoint/2010/main" val="42149722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A5F13-74AE-45A3-AA71-D42B07808C05}"/>
              </a:ext>
            </a:extLst>
          </p:cNvPr>
          <p:cNvSpPr>
            <a:spLocks noGrp="1"/>
          </p:cNvSpPr>
          <p:nvPr>
            <p:ph type="title"/>
          </p:nvPr>
        </p:nvSpPr>
        <p:spPr/>
        <p:txBody>
          <a:bodyPr wrap="square" anchor="ctr">
            <a:noAutofit/>
          </a:bodyPr>
          <a:lstStyle/>
          <a:p>
            <a:pPr algn="l">
              <a:lnSpc>
                <a:spcPct val="90000"/>
              </a:lnSpc>
            </a:pPr>
            <a:r>
              <a:rPr lang="en-US" sz="4000" dirty="0">
                <a:solidFill>
                  <a:schemeClr val="bg1"/>
                </a:solidFill>
              </a:rPr>
              <a:t>Provider Enrollment, Credentialing &amp; Contracting</a:t>
            </a:r>
          </a:p>
        </p:txBody>
      </p:sp>
    </p:spTree>
    <p:extLst>
      <p:ext uri="{BB962C8B-B14F-4D97-AF65-F5344CB8AC3E}">
        <p14:creationId xmlns:p14="http://schemas.microsoft.com/office/powerpoint/2010/main" val="40216339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7949F7-0842-4634-973D-5152A9B5A8D4}"/>
              </a:ext>
            </a:extLst>
          </p:cNvPr>
          <p:cNvSpPr>
            <a:spLocks noGrp="1"/>
          </p:cNvSpPr>
          <p:nvPr>
            <p:ph type="title"/>
          </p:nvPr>
        </p:nvSpPr>
        <p:spPr>
          <a:xfrm>
            <a:off x="311700" y="173840"/>
            <a:ext cx="8520600" cy="572700"/>
          </a:xfrm>
        </p:spPr>
        <p:txBody>
          <a:bodyPr wrap="square" anchor="t">
            <a:noAutofit/>
          </a:bodyPr>
          <a:lstStyle/>
          <a:p>
            <a:pPr>
              <a:lnSpc>
                <a:spcPct val="90000"/>
              </a:lnSpc>
            </a:pPr>
            <a:r>
              <a:rPr lang="en-US" dirty="0"/>
              <a:t>PNM &amp; Centralized Credentialing </a:t>
            </a:r>
            <a:r>
              <a:rPr lang="en-US" sz="1200" dirty="0"/>
              <a:t>(1 of 2)</a:t>
            </a:r>
          </a:p>
        </p:txBody>
      </p:sp>
      <p:sp>
        <p:nvSpPr>
          <p:cNvPr id="2" name="Content Placeholder 1">
            <a:extLst>
              <a:ext uri="{FF2B5EF4-FFF2-40B4-BE49-F238E27FC236}">
                <a16:creationId xmlns:a16="http://schemas.microsoft.com/office/drawing/2014/main" id="{F682854C-0EF4-4315-A6D5-F9AC6E57EAF4}"/>
              </a:ext>
            </a:extLst>
          </p:cNvPr>
          <p:cNvSpPr>
            <a:spLocks noGrp="1"/>
          </p:cNvSpPr>
          <p:nvPr>
            <p:ph type="body" idx="1"/>
          </p:nvPr>
        </p:nvSpPr>
        <p:spPr>
          <a:xfrm>
            <a:off x="311700" y="824325"/>
            <a:ext cx="8520600" cy="3416400"/>
          </a:xfrm>
        </p:spPr>
        <p:txBody>
          <a:bodyPr wrap="square" anchor="t">
            <a:normAutofit/>
          </a:bodyPr>
          <a:lstStyle/>
          <a:p>
            <a:pPr marL="0" indent="0">
              <a:lnSpc>
                <a:spcPct val="105000"/>
              </a:lnSpc>
              <a:spcAft>
                <a:spcPts val="600"/>
              </a:spcAft>
              <a:buNone/>
            </a:pPr>
            <a:r>
              <a:rPr kumimoji="0" lang="en-US" sz="1100" b="1" i="0" u="none" strike="noStrike" kern="0" cap="none" spc="0" normalizeH="0" baseline="0" noProof="0" dirty="0">
                <a:ln>
                  <a:noFill/>
                </a:ln>
                <a:effectLst/>
                <a:uLnTx/>
                <a:uFillTx/>
              </a:rPr>
              <a:t>Centralized Credentialing </a:t>
            </a:r>
          </a:p>
          <a:p>
            <a:pPr marL="0" indent="0">
              <a:lnSpc>
                <a:spcPct val="105000"/>
              </a:lnSpc>
              <a:spcAft>
                <a:spcPts val="600"/>
              </a:spcAft>
              <a:buNone/>
            </a:pPr>
            <a:r>
              <a:rPr lang="en-US" sz="1100" dirty="0"/>
              <a:t>ODM has moved to a centralized model in which the agency will manage credentials, and providers need apply only once. Centralized credentialing eliminates the need to understand and comply with seven unique credentialing processes, easing the administrative burden felt by providers serving Ohio’s Medicaid members. In addition to standardizing the process and documentation that is collected, centralized credentialing helps eliminate repetitive work, improve revenue cycle, and lower credentialing costs for hospitals, facilities, providers, and practices. </a:t>
            </a:r>
          </a:p>
          <a:p>
            <a:pPr marL="0" indent="0">
              <a:lnSpc>
                <a:spcPct val="105000"/>
              </a:lnSpc>
              <a:spcAft>
                <a:spcPts val="600"/>
              </a:spcAft>
              <a:buNone/>
            </a:pPr>
            <a:endParaRPr lang="en-US" sz="1100" dirty="0"/>
          </a:p>
          <a:p>
            <a:pPr marL="0" marR="0" lvl="0" indent="0" defTabSz="914400" rtl="0" eaLnBrk="1" fontAlgn="auto" latinLnBrk="0" hangingPunct="1">
              <a:lnSpc>
                <a:spcPct val="105000"/>
              </a:lnSpc>
              <a:spcBef>
                <a:spcPts val="0"/>
              </a:spcBef>
              <a:spcAft>
                <a:spcPts val="600"/>
              </a:spcAft>
              <a:buClr>
                <a:srgbClr val="9DC231"/>
              </a:buClr>
              <a:buSzPts val="1800"/>
              <a:buFont typeface="Wingdings" charset="2"/>
              <a:buNone/>
              <a:tabLst/>
              <a:defRPr/>
            </a:pPr>
            <a:r>
              <a:rPr kumimoji="0" lang="en-US" sz="1100" b="1" i="0" u="none" strike="noStrike" kern="0" cap="none" spc="0" normalizeH="0" baseline="0" noProof="0" dirty="0">
                <a:ln>
                  <a:noFill/>
                </a:ln>
                <a:effectLst/>
                <a:uLnTx/>
                <a:uFillTx/>
              </a:rPr>
              <a:t>Provider Network Management (PNM)  </a:t>
            </a:r>
          </a:p>
          <a:p>
            <a:pPr marL="0" indent="0">
              <a:lnSpc>
                <a:spcPct val="105000"/>
              </a:lnSpc>
              <a:spcAft>
                <a:spcPts val="600"/>
              </a:spcAft>
              <a:buNone/>
            </a:pPr>
            <a:r>
              <a:rPr lang="en-US" sz="1100" dirty="0"/>
              <a:t>The PNM module is a part of a larger effort to modernize ODM’s management information systems. This modernization roadmap, developed in accordance with CMS guidance, includes a transition to a modular system called the Ohio Medicaid Enterprise System (OMES) that will support ODM in meeting several modernization goals. Ultimately, MITS will be retired. </a:t>
            </a:r>
          </a:p>
          <a:p>
            <a:pPr marL="0" indent="0">
              <a:lnSpc>
                <a:spcPct val="105000"/>
              </a:lnSpc>
              <a:spcAft>
                <a:spcPts val="600"/>
              </a:spcAft>
              <a:buNone/>
            </a:pPr>
            <a:endParaRPr lang="en-US" sz="1100" b="1" i="0" dirty="0">
              <a:effectLst/>
            </a:endParaRPr>
          </a:p>
          <a:p>
            <a:pPr marL="0" indent="0" rtl="0">
              <a:lnSpc>
                <a:spcPct val="105000"/>
              </a:lnSpc>
              <a:spcAft>
                <a:spcPts val="600"/>
              </a:spcAft>
              <a:buNone/>
            </a:pPr>
            <a:r>
              <a:rPr lang="en-US" sz="1100" b="1" i="0" dirty="0">
                <a:effectLst/>
              </a:rPr>
              <a:t>PNM &amp; Centralized Credentialing Capabilities</a:t>
            </a:r>
          </a:p>
          <a:p>
            <a:pPr marL="0" indent="0" rtl="0">
              <a:lnSpc>
                <a:spcPct val="105000"/>
              </a:lnSpc>
              <a:spcAft>
                <a:spcPts val="200"/>
              </a:spcAft>
              <a:buNone/>
            </a:pPr>
            <a:r>
              <a:rPr lang="en-US" sz="1100" b="0" i="0" dirty="0">
                <a:effectLst/>
              </a:rPr>
              <a:t>One Front Door for Provider Applications and Credentialing</a:t>
            </a:r>
          </a:p>
          <a:p>
            <a:pPr marL="0" indent="0">
              <a:lnSpc>
                <a:spcPct val="105000"/>
              </a:lnSpc>
              <a:spcAft>
                <a:spcPts val="600"/>
              </a:spcAft>
              <a:buNone/>
            </a:pPr>
            <a:endParaRPr kumimoji="0" lang="en-US" sz="1100" i="0" u="none" strike="noStrike" kern="0" cap="none" spc="0" normalizeH="0" baseline="0" noProof="0" dirty="0">
              <a:ln>
                <a:noFill/>
              </a:ln>
              <a:effectLst/>
              <a:uLnTx/>
              <a:uFillTx/>
            </a:endParaRPr>
          </a:p>
        </p:txBody>
      </p:sp>
    </p:spTree>
    <p:extLst>
      <p:ext uri="{BB962C8B-B14F-4D97-AF65-F5344CB8AC3E}">
        <p14:creationId xmlns:p14="http://schemas.microsoft.com/office/powerpoint/2010/main" val="32786026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7949F7-0842-4634-973D-5152A9B5A8D4}"/>
              </a:ext>
            </a:extLst>
          </p:cNvPr>
          <p:cNvSpPr>
            <a:spLocks noGrp="1"/>
          </p:cNvSpPr>
          <p:nvPr>
            <p:ph type="title"/>
          </p:nvPr>
        </p:nvSpPr>
        <p:spPr>
          <a:xfrm>
            <a:off x="311700" y="153059"/>
            <a:ext cx="8520600" cy="572700"/>
          </a:xfrm>
        </p:spPr>
        <p:txBody>
          <a:bodyPr wrap="square" anchor="t">
            <a:noAutofit/>
          </a:bodyPr>
          <a:lstStyle/>
          <a:p>
            <a:pPr>
              <a:lnSpc>
                <a:spcPct val="90000"/>
              </a:lnSpc>
            </a:pPr>
            <a:r>
              <a:rPr lang="en-US" dirty="0"/>
              <a:t>PNM &amp; Centralized Credentialing</a:t>
            </a:r>
            <a:r>
              <a:rPr lang="en-US" sz="1200" dirty="0"/>
              <a:t> (2 of 2)</a:t>
            </a:r>
          </a:p>
        </p:txBody>
      </p:sp>
      <p:sp>
        <p:nvSpPr>
          <p:cNvPr id="2" name="Content Placeholder 1">
            <a:extLst>
              <a:ext uri="{FF2B5EF4-FFF2-40B4-BE49-F238E27FC236}">
                <a16:creationId xmlns:a16="http://schemas.microsoft.com/office/drawing/2014/main" id="{F682854C-0EF4-4315-A6D5-F9AC6E57EAF4}"/>
              </a:ext>
            </a:extLst>
          </p:cNvPr>
          <p:cNvSpPr>
            <a:spLocks noGrp="1"/>
          </p:cNvSpPr>
          <p:nvPr>
            <p:ph type="body" idx="1"/>
          </p:nvPr>
        </p:nvSpPr>
        <p:spPr>
          <a:xfrm>
            <a:off x="311700" y="824325"/>
            <a:ext cx="8520600" cy="3416400"/>
          </a:xfrm>
        </p:spPr>
        <p:txBody>
          <a:bodyPr wrap="square" anchor="t">
            <a:normAutofit/>
          </a:bodyPr>
          <a:lstStyle/>
          <a:p>
            <a:pPr marL="0" indent="0">
              <a:lnSpc>
                <a:spcPct val="105000"/>
              </a:lnSpc>
              <a:spcAft>
                <a:spcPts val="600"/>
              </a:spcAft>
              <a:buNone/>
            </a:pPr>
            <a:r>
              <a:rPr kumimoji="0" lang="en-US" sz="1400" b="1" i="0" u="none" strike="noStrike" kern="0" cap="none" spc="0" normalizeH="0" baseline="0" noProof="0" dirty="0">
                <a:ln>
                  <a:noFill/>
                </a:ln>
                <a:effectLst/>
                <a:uLnTx/>
                <a:uFillTx/>
              </a:rPr>
              <a:t>PNM &amp; Centralized Credentialing training made available through Ohio Department of Medicaid</a:t>
            </a:r>
          </a:p>
          <a:p>
            <a:pPr marL="257175" marR="0" lvl="0" indent="-257175" defTabSz="914400" rtl="0" eaLnBrk="1" fontAlgn="auto" latinLnBrk="0" hangingPunct="1">
              <a:lnSpc>
                <a:spcPct val="105000"/>
              </a:lnSpc>
              <a:spcBef>
                <a:spcPts val="0"/>
              </a:spcBef>
              <a:spcAft>
                <a:spcPts val="200"/>
              </a:spcAft>
              <a:buClr>
                <a:srgbClr val="9DC231"/>
              </a:buClr>
              <a:buSzPts val="1800"/>
              <a:buFont typeface="Arial" panose="020B0604020202020204" pitchFamily="34" charset="0"/>
              <a:buChar char="•"/>
              <a:tabLst/>
              <a:defRPr/>
            </a:pPr>
            <a:r>
              <a:rPr kumimoji="0" lang="en-US" sz="1400" b="0" i="0" u="none" strike="noStrike" kern="0" cap="none" spc="0" normalizeH="0" baseline="0" noProof="0" dirty="0">
                <a:ln>
                  <a:noFill/>
                </a:ln>
                <a:effectLst/>
                <a:uLnTx/>
                <a:uFillTx/>
              </a:rPr>
              <a:t>E-learning/On- Demand Trainings</a:t>
            </a:r>
          </a:p>
          <a:p>
            <a:pPr marL="257175" marR="0" lvl="0" indent="-257175" defTabSz="914400" rtl="0" eaLnBrk="1" fontAlgn="auto" latinLnBrk="0" hangingPunct="1">
              <a:lnSpc>
                <a:spcPct val="105000"/>
              </a:lnSpc>
              <a:spcBef>
                <a:spcPts val="0"/>
              </a:spcBef>
              <a:spcAft>
                <a:spcPts val="200"/>
              </a:spcAft>
              <a:buClr>
                <a:srgbClr val="9DC231"/>
              </a:buClr>
              <a:buSzPts val="1800"/>
              <a:buFont typeface="Arial" panose="020B0604020202020204" pitchFamily="34" charset="0"/>
              <a:buChar char="•"/>
              <a:tabLst/>
              <a:defRPr/>
            </a:pPr>
            <a:r>
              <a:rPr kumimoji="0" lang="en-US" sz="1400" b="0" i="0" u="none" strike="noStrike" kern="0" cap="none" spc="0" normalizeH="0" baseline="0" noProof="0" dirty="0">
                <a:ln>
                  <a:noFill/>
                </a:ln>
                <a:effectLst/>
                <a:uLnTx/>
                <a:uFillTx/>
              </a:rPr>
              <a:t>Classroom Instructor-Led Training</a:t>
            </a:r>
          </a:p>
          <a:p>
            <a:pPr marL="257175" marR="0" lvl="0" indent="-257175" defTabSz="914400" rtl="0" eaLnBrk="1" fontAlgn="auto" latinLnBrk="0" hangingPunct="1">
              <a:lnSpc>
                <a:spcPct val="105000"/>
              </a:lnSpc>
              <a:spcBef>
                <a:spcPts val="0"/>
              </a:spcBef>
              <a:spcAft>
                <a:spcPts val="200"/>
              </a:spcAft>
              <a:buClr>
                <a:srgbClr val="9DC231"/>
              </a:buClr>
              <a:buSzPts val="1800"/>
              <a:buFont typeface="Arial" panose="020B0604020202020204" pitchFamily="34" charset="0"/>
              <a:buChar char="•"/>
              <a:tabLst/>
              <a:defRPr/>
            </a:pPr>
            <a:r>
              <a:rPr kumimoji="0" lang="en-US" sz="1400" b="0" i="0" u="none" strike="noStrike" kern="0" cap="none" spc="0" normalizeH="0" baseline="0" noProof="0" dirty="0">
                <a:ln>
                  <a:noFill/>
                </a:ln>
                <a:effectLst/>
                <a:uLnTx/>
                <a:uFillTx/>
              </a:rPr>
              <a:t>Virtual Classrooms</a:t>
            </a:r>
          </a:p>
          <a:p>
            <a:pPr marL="257175" marR="0" lvl="0" indent="-257175" defTabSz="914400" rtl="0" eaLnBrk="1" fontAlgn="auto" latinLnBrk="0" hangingPunct="1">
              <a:lnSpc>
                <a:spcPct val="105000"/>
              </a:lnSpc>
              <a:spcBef>
                <a:spcPts val="0"/>
              </a:spcBef>
              <a:spcAft>
                <a:spcPts val="200"/>
              </a:spcAft>
              <a:buClr>
                <a:srgbClr val="9DC231"/>
              </a:buClr>
              <a:buSzPts val="1800"/>
              <a:buFont typeface="Arial" panose="020B0604020202020204" pitchFamily="34" charset="0"/>
              <a:buChar char="•"/>
              <a:tabLst/>
              <a:defRPr/>
            </a:pPr>
            <a:r>
              <a:rPr kumimoji="0" lang="en-US" sz="1400" b="0" i="0" u="none" strike="noStrike" kern="0" cap="none" spc="0" normalizeH="0" baseline="0" noProof="0" dirty="0">
                <a:ln>
                  <a:noFill/>
                </a:ln>
                <a:effectLst/>
                <a:uLnTx/>
                <a:uFillTx/>
              </a:rPr>
              <a:t>Desk Reference Guides</a:t>
            </a:r>
          </a:p>
          <a:p>
            <a:pPr marL="257175" marR="0" lvl="0" indent="-257175" defTabSz="914400" rtl="0" eaLnBrk="1" fontAlgn="auto" latinLnBrk="0" hangingPunct="1">
              <a:lnSpc>
                <a:spcPct val="105000"/>
              </a:lnSpc>
              <a:spcBef>
                <a:spcPts val="0"/>
              </a:spcBef>
              <a:spcAft>
                <a:spcPts val="200"/>
              </a:spcAft>
              <a:buClr>
                <a:srgbClr val="9DC231"/>
              </a:buClr>
              <a:buSzPts val="1800"/>
              <a:buFont typeface="Arial" panose="020B0604020202020204" pitchFamily="34" charset="0"/>
              <a:buChar char="•"/>
              <a:tabLst/>
              <a:defRPr/>
            </a:pPr>
            <a:r>
              <a:rPr kumimoji="0" lang="en-US" sz="1400" i="0" u="none" strike="noStrike" kern="0" cap="none" spc="0" normalizeH="0" baseline="0" noProof="0" dirty="0">
                <a:ln>
                  <a:noFill/>
                </a:ln>
                <a:effectLst/>
                <a:uLnTx/>
                <a:uFillTx/>
              </a:rPr>
              <a:t>Quick Reference Guide</a:t>
            </a:r>
          </a:p>
          <a:p>
            <a:pPr marL="257175" marR="0" lvl="0" indent="-257175" defTabSz="914400" rtl="0" eaLnBrk="1" fontAlgn="auto" latinLnBrk="0" hangingPunct="1">
              <a:lnSpc>
                <a:spcPct val="105000"/>
              </a:lnSpc>
              <a:spcBef>
                <a:spcPts val="0"/>
              </a:spcBef>
              <a:spcAft>
                <a:spcPts val="200"/>
              </a:spcAft>
              <a:buClr>
                <a:srgbClr val="9DC231"/>
              </a:buClr>
              <a:buSzPts val="1800"/>
              <a:buFont typeface="Arial" panose="020B0604020202020204" pitchFamily="34" charset="0"/>
              <a:buChar char="•"/>
              <a:tabLst/>
              <a:defRPr/>
            </a:pPr>
            <a:r>
              <a:rPr kumimoji="0" lang="en-US" sz="1400" i="0" u="none" strike="noStrike" kern="0" cap="none" spc="0" normalizeH="0" baseline="0" noProof="0" dirty="0">
                <a:ln>
                  <a:noFill/>
                </a:ln>
                <a:effectLst/>
                <a:uLnTx/>
                <a:uFillTx/>
              </a:rPr>
              <a:t>Post Go-live Training</a:t>
            </a:r>
          </a:p>
          <a:p>
            <a:pPr marL="257175" marR="0" lvl="0" indent="-257175" defTabSz="914400" rtl="0" eaLnBrk="1" fontAlgn="auto" latinLnBrk="0" hangingPunct="1">
              <a:lnSpc>
                <a:spcPct val="105000"/>
              </a:lnSpc>
              <a:spcBef>
                <a:spcPts val="0"/>
              </a:spcBef>
              <a:spcAft>
                <a:spcPts val="200"/>
              </a:spcAft>
              <a:buClr>
                <a:srgbClr val="9DC231"/>
              </a:buClr>
              <a:buSzPts val="1800"/>
              <a:buFont typeface="Arial" panose="020B0604020202020204" pitchFamily="34" charset="0"/>
              <a:buChar char="•"/>
              <a:tabLst/>
              <a:defRPr/>
            </a:pPr>
            <a:endParaRPr kumimoji="0" lang="en-US" sz="1400" i="0" u="none" strike="noStrike" kern="0" cap="none" spc="0" normalizeH="0" baseline="0" noProof="0" dirty="0">
              <a:ln>
                <a:noFill/>
              </a:ln>
              <a:effectLst/>
              <a:uLnTx/>
              <a:uFillTx/>
            </a:endParaRPr>
          </a:p>
          <a:p>
            <a:pPr marL="0" indent="0">
              <a:lnSpc>
                <a:spcPct val="105000"/>
              </a:lnSpc>
              <a:spcAft>
                <a:spcPts val="600"/>
              </a:spcAft>
              <a:buNone/>
            </a:pPr>
            <a:r>
              <a:rPr kumimoji="0" lang="en-US" sz="1400" i="0" u="none" strike="noStrike" kern="0" cap="none" spc="0" normalizeH="0" baseline="0" noProof="0" dirty="0">
                <a:ln>
                  <a:noFill/>
                </a:ln>
                <a:effectLst/>
                <a:uLnTx/>
                <a:uFillTx/>
              </a:rPr>
              <a:t>Additional information available at Ohio Department of Medicaid </a:t>
            </a:r>
            <a:r>
              <a:rPr kumimoji="0" lang="en-US" sz="1400" i="0" u="none" strike="noStrike" kern="0" cap="none" spc="0" normalizeH="0" baseline="0" noProof="0" dirty="0">
                <a:ln>
                  <a:noFill/>
                </a:ln>
                <a:effectLst/>
                <a:uLnTx/>
                <a:uFillTx/>
                <a:hlinkClick r:id="rId3"/>
              </a:rPr>
              <a:t>Provider Network Management Module (PNM) &amp; Centralized Credentialing</a:t>
            </a:r>
            <a:r>
              <a:rPr kumimoji="0" lang="en-US" sz="1400" i="0" u="none" strike="noStrike" kern="0" cap="none" spc="0" normalizeH="0" baseline="0" noProof="0" dirty="0">
                <a:ln>
                  <a:noFill/>
                </a:ln>
                <a:effectLst/>
                <a:uLnTx/>
                <a:uFillTx/>
              </a:rPr>
              <a:t>.</a:t>
            </a:r>
            <a:endParaRPr lang="en-US" sz="1400" dirty="0"/>
          </a:p>
        </p:txBody>
      </p:sp>
    </p:spTree>
    <p:extLst>
      <p:ext uri="{BB962C8B-B14F-4D97-AF65-F5344CB8AC3E}">
        <p14:creationId xmlns:p14="http://schemas.microsoft.com/office/powerpoint/2010/main" val="35447383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DEDF76-BADA-31AB-9F09-14C51B3A1AAF}"/>
              </a:ext>
            </a:extLst>
          </p:cNvPr>
          <p:cNvSpPr>
            <a:spLocks noGrp="1"/>
          </p:cNvSpPr>
          <p:nvPr>
            <p:ph type="title"/>
          </p:nvPr>
        </p:nvSpPr>
        <p:spPr>
          <a:xfrm>
            <a:off x="311700" y="132278"/>
            <a:ext cx="8520600" cy="572700"/>
          </a:xfrm>
        </p:spPr>
        <p:txBody>
          <a:bodyPr wrap="square" anchor="ctr">
            <a:noAutofit/>
          </a:bodyPr>
          <a:lstStyle/>
          <a:p>
            <a:pPr>
              <a:lnSpc>
                <a:spcPct val="90000"/>
              </a:lnSpc>
            </a:pPr>
            <a:r>
              <a:rPr lang="en-US" dirty="0">
                <a:solidFill>
                  <a:srgbClr val="7FA43A"/>
                </a:solidFill>
              </a:rPr>
              <a:t>Credentialing/Contracting</a:t>
            </a:r>
          </a:p>
        </p:txBody>
      </p:sp>
      <p:sp>
        <p:nvSpPr>
          <p:cNvPr id="4" name="Rectangle 3" descr="Checkmark">
            <a:extLst>
              <a:ext uri="{FF2B5EF4-FFF2-40B4-BE49-F238E27FC236}">
                <a16:creationId xmlns:a16="http://schemas.microsoft.com/office/drawing/2014/main" id="{543F270E-952A-0123-8D2A-84B12592CDEB}"/>
              </a:ext>
            </a:extLst>
          </p:cNvPr>
          <p:cNvSpPr/>
          <p:nvPr/>
        </p:nvSpPr>
        <p:spPr>
          <a:xfrm>
            <a:off x="1368320" y="917198"/>
            <a:ext cx="725361" cy="725361"/>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5" name="Freeform: Shape 4">
            <a:extLst>
              <a:ext uri="{FF2B5EF4-FFF2-40B4-BE49-F238E27FC236}">
                <a16:creationId xmlns:a16="http://schemas.microsoft.com/office/drawing/2014/main" id="{52DE39EB-EFC1-AE8B-6227-A9AC461146D9}"/>
              </a:ext>
            </a:extLst>
          </p:cNvPr>
          <p:cNvSpPr/>
          <p:nvPr/>
        </p:nvSpPr>
        <p:spPr>
          <a:xfrm>
            <a:off x="925044" y="2091433"/>
            <a:ext cx="1611914" cy="1818125"/>
          </a:xfrm>
          <a:custGeom>
            <a:avLst/>
            <a:gdLst>
              <a:gd name="csX0" fmla="*/ 0 w 1611914"/>
              <a:gd name="csY0" fmla="*/ 0 h 1818125"/>
              <a:gd name="csX1" fmla="*/ 1611914 w 1611914"/>
              <a:gd name="csY1" fmla="*/ 0 h 1818125"/>
              <a:gd name="csX2" fmla="*/ 1611914 w 1611914"/>
              <a:gd name="csY2" fmla="*/ 1818125 h 1818125"/>
              <a:gd name="csX3" fmla="*/ 0 w 1611914"/>
              <a:gd name="csY3" fmla="*/ 1818125 h 1818125"/>
              <a:gd name="csX4" fmla="*/ 0 w 1611914"/>
              <a:gd name="csY4" fmla="*/ 0 h 1818125"/>
            </a:gdLst>
            <a:ahLst/>
            <a:cxnLst>
              <a:cxn ang="0">
                <a:pos x="csX0" y="csY0"/>
              </a:cxn>
              <a:cxn ang="0">
                <a:pos x="csX1" y="csY1"/>
              </a:cxn>
              <a:cxn ang="0">
                <a:pos x="csX2" y="csY2"/>
              </a:cxn>
              <a:cxn ang="0">
                <a:pos x="csX3" y="csY3"/>
              </a:cxn>
              <a:cxn ang="0">
                <a:pos x="csX4" y="csY4"/>
              </a:cxn>
            </a:cxnLst>
            <a:rect l="l" t="t" r="r" b="b"/>
            <a:pathLst>
              <a:path w="1611914" h="1818125">
                <a:moveTo>
                  <a:pt x="0" y="0"/>
                </a:moveTo>
                <a:lnTo>
                  <a:pt x="1611914" y="0"/>
                </a:lnTo>
                <a:lnTo>
                  <a:pt x="1611914" y="1818125"/>
                </a:lnTo>
                <a:lnTo>
                  <a:pt x="0" y="18181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dirty="0"/>
              <a:t>ODM is responsible for credentialing all Medicaid managed care providers. The credentialing and recredentialing processes are paired with enrollment and revalidation, respectively, in the Provider Network Management system. </a:t>
            </a:r>
          </a:p>
        </p:txBody>
      </p:sp>
      <p:sp>
        <p:nvSpPr>
          <p:cNvPr id="6" name="Rectangle 5" descr="Diploma Roll">
            <a:extLst>
              <a:ext uri="{FF2B5EF4-FFF2-40B4-BE49-F238E27FC236}">
                <a16:creationId xmlns:a16="http://schemas.microsoft.com/office/drawing/2014/main" id="{1F713719-74DF-3501-F5FB-19DF7B521CC8}"/>
              </a:ext>
            </a:extLst>
          </p:cNvPr>
          <p:cNvSpPr/>
          <p:nvPr/>
        </p:nvSpPr>
        <p:spPr>
          <a:xfrm>
            <a:off x="3262319" y="917198"/>
            <a:ext cx="725361" cy="725361"/>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7" name="Freeform: Shape 6">
            <a:extLst>
              <a:ext uri="{FF2B5EF4-FFF2-40B4-BE49-F238E27FC236}">
                <a16:creationId xmlns:a16="http://schemas.microsoft.com/office/drawing/2014/main" id="{0450E5B7-157C-935A-5D63-F9DC8773CD7E}"/>
              </a:ext>
            </a:extLst>
          </p:cNvPr>
          <p:cNvSpPr/>
          <p:nvPr/>
        </p:nvSpPr>
        <p:spPr>
          <a:xfrm>
            <a:off x="2819043" y="2091433"/>
            <a:ext cx="1611914" cy="1818125"/>
          </a:xfrm>
          <a:custGeom>
            <a:avLst/>
            <a:gdLst>
              <a:gd name="csX0" fmla="*/ 0 w 1611914"/>
              <a:gd name="csY0" fmla="*/ 0 h 1818125"/>
              <a:gd name="csX1" fmla="*/ 1611914 w 1611914"/>
              <a:gd name="csY1" fmla="*/ 0 h 1818125"/>
              <a:gd name="csX2" fmla="*/ 1611914 w 1611914"/>
              <a:gd name="csY2" fmla="*/ 1818125 h 1818125"/>
              <a:gd name="csX3" fmla="*/ 0 w 1611914"/>
              <a:gd name="csY3" fmla="*/ 1818125 h 1818125"/>
              <a:gd name="csX4" fmla="*/ 0 w 1611914"/>
              <a:gd name="csY4" fmla="*/ 0 h 1818125"/>
            </a:gdLst>
            <a:ahLst/>
            <a:cxnLst>
              <a:cxn ang="0">
                <a:pos x="csX0" y="csY0"/>
              </a:cxn>
              <a:cxn ang="0">
                <a:pos x="csX1" y="csY1"/>
              </a:cxn>
              <a:cxn ang="0">
                <a:pos x="csX2" y="csY2"/>
              </a:cxn>
              <a:cxn ang="0">
                <a:pos x="csX3" y="csY3"/>
              </a:cxn>
              <a:cxn ang="0">
                <a:pos x="csX4" y="csY4"/>
              </a:cxn>
            </a:cxnLst>
            <a:rect l="l" t="t" r="r" b="b"/>
            <a:pathLst>
              <a:path w="1611914" h="1818125">
                <a:moveTo>
                  <a:pt x="0" y="0"/>
                </a:moveTo>
                <a:lnTo>
                  <a:pt x="1611914" y="0"/>
                </a:lnTo>
                <a:lnTo>
                  <a:pt x="1611914" y="1818125"/>
                </a:lnTo>
                <a:lnTo>
                  <a:pt x="0" y="18181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a:t>Please note, you are not able to render services to Medicaid members until you are fully screened, enrolled, and credentialed (if required) by Ohio Medicaid. For a complete list of provider types that require credentialing, please refer to Ohio Administrative Code (OAC) rule 5160-1-42.</a:t>
            </a:r>
          </a:p>
        </p:txBody>
      </p:sp>
      <p:sp>
        <p:nvSpPr>
          <p:cNvPr id="8" name="Rectangle 7" descr="Doctor">
            <a:extLst>
              <a:ext uri="{FF2B5EF4-FFF2-40B4-BE49-F238E27FC236}">
                <a16:creationId xmlns:a16="http://schemas.microsoft.com/office/drawing/2014/main" id="{38203371-DDAA-0483-E7BB-5A3F9043C2FA}"/>
              </a:ext>
            </a:extLst>
          </p:cNvPr>
          <p:cNvSpPr/>
          <p:nvPr/>
        </p:nvSpPr>
        <p:spPr>
          <a:xfrm>
            <a:off x="5156318" y="917198"/>
            <a:ext cx="725361" cy="725361"/>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0" name="Freeform: Shape 9">
            <a:extLst>
              <a:ext uri="{FF2B5EF4-FFF2-40B4-BE49-F238E27FC236}">
                <a16:creationId xmlns:a16="http://schemas.microsoft.com/office/drawing/2014/main" id="{6C3B4C37-ABBC-D5EB-EAC1-F5295F99A4E6}"/>
              </a:ext>
            </a:extLst>
          </p:cNvPr>
          <p:cNvSpPr/>
          <p:nvPr/>
        </p:nvSpPr>
        <p:spPr>
          <a:xfrm>
            <a:off x="4713042" y="2091433"/>
            <a:ext cx="1611914" cy="1818125"/>
          </a:xfrm>
          <a:custGeom>
            <a:avLst/>
            <a:gdLst>
              <a:gd name="csX0" fmla="*/ 0 w 1611914"/>
              <a:gd name="csY0" fmla="*/ 0 h 1818125"/>
              <a:gd name="csX1" fmla="*/ 1611914 w 1611914"/>
              <a:gd name="csY1" fmla="*/ 0 h 1818125"/>
              <a:gd name="csX2" fmla="*/ 1611914 w 1611914"/>
              <a:gd name="csY2" fmla="*/ 1818125 h 1818125"/>
              <a:gd name="csX3" fmla="*/ 0 w 1611914"/>
              <a:gd name="csY3" fmla="*/ 1818125 h 1818125"/>
              <a:gd name="csX4" fmla="*/ 0 w 1611914"/>
              <a:gd name="csY4" fmla="*/ 0 h 1818125"/>
            </a:gdLst>
            <a:ahLst/>
            <a:cxnLst>
              <a:cxn ang="0">
                <a:pos x="csX0" y="csY0"/>
              </a:cxn>
              <a:cxn ang="0">
                <a:pos x="csX1" y="csY1"/>
              </a:cxn>
              <a:cxn ang="0">
                <a:pos x="csX2" y="csY2"/>
              </a:cxn>
              <a:cxn ang="0">
                <a:pos x="csX3" y="csY3"/>
              </a:cxn>
              <a:cxn ang="0">
                <a:pos x="csX4" y="csY4"/>
              </a:cxn>
            </a:cxnLst>
            <a:rect l="l" t="t" r="r" b="b"/>
            <a:pathLst>
              <a:path w="1611914" h="1818125">
                <a:moveTo>
                  <a:pt x="0" y="0"/>
                </a:moveTo>
                <a:lnTo>
                  <a:pt x="1611914" y="0"/>
                </a:lnTo>
                <a:lnTo>
                  <a:pt x="1611914" y="1818125"/>
                </a:lnTo>
                <a:lnTo>
                  <a:pt x="0" y="18181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dirty="0"/>
              <a:t>It is recommended that you begin the contracting process with each managed care organization (MCO) you wish to participate with while you are enrolling and being credentialed at ODM, in order to be able to render services as of your effective date. While the credentialing process is being centralized at the state Medicaid level, you are still required to contract with the MCOs.</a:t>
            </a:r>
          </a:p>
        </p:txBody>
      </p:sp>
      <p:sp>
        <p:nvSpPr>
          <p:cNvPr id="11" name="Rectangle 10" descr="Hospital">
            <a:extLst>
              <a:ext uri="{FF2B5EF4-FFF2-40B4-BE49-F238E27FC236}">
                <a16:creationId xmlns:a16="http://schemas.microsoft.com/office/drawing/2014/main" id="{419C13BF-F84B-5349-02D3-7B4718B0274F}"/>
              </a:ext>
            </a:extLst>
          </p:cNvPr>
          <p:cNvSpPr/>
          <p:nvPr/>
        </p:nvSpPr>
        <p:spPr>
          <a:xfrm>
            <a:off x="7050317" y="917198"/>
            <a:ext cx="725361" cy="725361"/>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2" name="Freeform: Shape 11">
            <a:extLst>
              <a:ext uri="{FF2B5EF4-FFF2-40B4-BE49-F238E27FC236}">
                <a16:creationId xmlns:a16="http://schemas.microsoft.com/office/drawing/2014/main" id="{78776D8D-8670-BE7D-6EA2-872F0004666C}"/>
              </a:ext>
            </a:extLst>
          </p:cNvPr>
          <p:cNvSpPr/>
          <p:nvPr/>
        </p:nvSpPr>
        <p:spPr>
          <a:xfrm>
            <a:off x="6607041" y="2091433"/>
            <a:ext cx="1611914" cy="1818125"/>
          </a:xfrm>
          <a:custGeom>
            <a:avLst/>
            <a:gdLst>
              <a:gd name="csX0" fmla="*/ 0 w 1611914"/>
              <a:gd name="csY0" fmla="*/ 0 h 1818125"/>
              <a:gd name="csX1" fmla="*/ 1611914 w 1611914"/>
              <a:gd name="csY1" fmla="*/ 0 h 1818125"/>
              <a:gd name="csX2" fmla="*/ 1611914 w 1611914"/>
              <a:gd name="csY2" fmla="*/ 1818125 h 1818125"/>
              <a:gd name="csX3" fmla="*/ 0 w 1611914"/>
              <a:gd name="csY3" fmla="*/ 1818125 h 1818125"/>
              <a:gd name="csX4" fmla="*/ 0 w 1611914"/>
              <a:gd name="csY4" fmla="*/ 0 h 1818125"/>
            </a:gdLst>
            <a:ahLst/>
            <a:cxnLst>
              <a:cxn ang="0">
                <a:pos x="csX0" y="csY0"/>
              </a:cxn>
              <a:cxn ang="0">
                <a:pos x="csX1" y="csY1"/>
              </a:cxn>
              <a:cxn ang="0">
                <a:pos x="csX2" y="csY2"/>
              </a:cxn>
              <a:cxn ang="0">
                <a:pos x="csX3" y="csY3"/>
              </a:cxn>
              <a:cxn ang="0">
                <a:pos x="csX4" y="csY4"/>
              </a:cxn>
            </a:cxnLst>
            <a:rect l="l" t="t" r="r" b="b"/>
            <a:pathLst>
              <a:path w="1611914" h="1818125">
                <a:moveTo>
                  <a:pt x="0" y="0"/>
                </a:moveTo>
                <a:lnTo>
                  <a:pt x="1611914" y="0"/>
                </a:lnTo>
                <a:lnTo>
                  <a:pt x="1611914" y="1818125"/>
                </a:lnTo>
                <a:lnTo>
                  <a:pt x="0" y="18181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a:t>When you submit your initial application to be an Ohio Medicaid provider, you can designate managed care organization interest in the PNM system. Once your application is submitted, demographic data for your provider is transmitted automatically to the MCOs so they can start contracting with you.</a:t>
            </a:r>
          </a:p>
        </p:txBody>
      </p:sp>
    </p:spTree>
    <p:extLst>
      <p:ext uri="{BB962C8B-B14F-4D97-AF65-F5344CB8AC3E}">
        <p14:creationId xmlns:p14="http://schemas.microsoft.com/office/powerpoint/2010/main" val="2134909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DEDF76-BADA-31AB-9F09-14C51B3A1AAF}"/>
              </a:ext>
            </a:extLst>
          </p:cNvPr>
          <p:cNvSpPr>
            <a:spLocks noGrp="1"/>
          </p:cNvSpPr>
          <p:nvPr>
            <p:ph type="title"/>
          </p:nvPr>
        </p:nvSpPr>
        <p:spPr>
          <a:xfrm>
            <a:off x="311700" y="208475"/>
            <a:ext cx="8520600" cy="572700"/>
          </a:xfrm>
        </p:spPr>
        <p:txBody>
          <a:bodyPr wrap="square" anchor="ctr">
            <a:noAutofit/>
          </a:bodyPr>
          <a:lstStyle/>
          <a:p>
            <a:pPr>
              <a:lnSpc>
                <a:spcPct val="90000"/>
              </a:lnSpc>
            </a:pPr>
            <a:r>
              <a:rPr lang="en-US" dirty="0"/>
              <a:t>Contracting</a:t>
            </a:r>
          </a:p>
        </p:txBody>
      </p:sp>
      <p:sp>
        <p:nvSpPr>
          <p:cNvPr id="2" name="Content Placeholder 1">
            <a:extLst>
              <a:ext uri="{FF2B5EF4-FFF2-40B4-BE49-F238E27FC236}">
                <a16:creationId xmlns:a16="http://schemas.microsoft.com/office/drawing/2014/main" id="{885D0AD5-B0F0-4EDB-5686-7F9FEDFCF410}"/>
              </a:ext>
            </a:extLst>
          </p:cNvPr>
          <p:cNvSpPr>
            <a:spLocks noGrp="1"/>
          </p:cNvSpPr>
          <p:nvPr>
            <p:ph type="body" idx="1"/>
          </p:nvPr>
        </p:nvSpPr>
        <p:spPr>
          <a:xfrm>
            <a:off x="311700" y="824325"/>
            <a:ext cx="8520600" cy="3416400"/>
          </a:xfrm>
        </p:spPr>
        <p:txBody>
          <a:bodyPr wrap="square" anchor="t">
            <a:normAutofit fontScale="92500" lnSpcReduction="20000"/>
          </a:bodyPr>
          <a:lstStyle/>
          <a:p>
            <a:pPr marL="0" indent="0">
              <a:lnSpc>
                <a:spcPct val="105000"/>
              </a:lnSpc>
              <a:spcAft>
                <a:spcPts val="600"/>
              </a:spcAft>
              <a:buNone/>
            </a:pPr>
            <a:r>
              <a:rPr lang="en-US" sz="1500" dirty="0"/>
              <a:t>Upon initiating your enrollment application through the Ohio Department of Medicaid Provider Network Management (PNM) system, please follow the step-by-step instructions listed in our provider manual to submit your contract request to join our network of participating providers.</a:t>
            </a:r>
          </a:p>
          <a:p>
            <a:pPr marL="0" indent="0">
              <a:lnSpc>
                <a:spcPct val="105000"/>
              </a:lnSpc>
              <a:spcAft>
                <a:spcPts val="600"/>
              </a:spcAft>
              <a:buNone/>
            </a:pPr>
            <a:endParaRPr lang="en-US" sz="1500" dirty="0"/>
          </a:p>
          <a:p>
            <a:pPr>
              <a:lnSpc>
                <a:spcPct val="105000"/>
              </a:lnSpc>
              <a:spcAft>
                <a:spcPts val="600"/>
              </a:spcAft>
            </a:pPr>
            <a:r>
              <a:rPr lang="en-US" sz="1500" dirty="0"/>
              <a:t>Access </a:t>
            </a:r>
            <a:r>
              <a:rPr lang="en-US" sz="1500" dirty="0">
                <a:solidFill>
                  <a:schemeClr val="tx1"/>
                </a:solidFill>
              </a:rPr>
              <a:t>our </a:t>
            </a:r>
            <a:r>
              <a:rPr lang="en-US" sz="1500" b="1" dirty="0">
                <a:solidFill>
                  <a:schemeClr val="tx1"/>
                </a:solidFill>
                <a:hlinkClick r:id="rId2">
                  <a:extLst>
                    <a:ext uri="{A12FA001-AC4F-418D-AE19-62706E023703}">
                      <ahyp:hlinkClr xmlns:ahyp="http://schemas.microsoft.com/office/drawing/2018/hyperlinkcolor" val="tx"/>
                    </a:ext>
                  </a:extLst>
                </a:hlinkClick>
              </a:rPr>
              <a:t>Provider Home Page</a:t>
            </a:r>
            <a:r>
              <a:rPr lang="en-US" sz="1500" dirty="0">
                <a:solidFill>
                  <a:schemeClr val="tx1"/>
                </a:solidFill>
              </a:rPr>
              <a:t>. </a:t>
            </a:r>
          </a:p>
          <a:p>
            <a:pPr>
              <a:lnSpc>
                <a:spcPct val="105000"/>
              </a:lnSpc>
              <a:spcAft>
                <a:spcPts val="600"/>
              </a:spcAft>
            </a:pPr>
            <a:r>
              <a:rPr lang="en-US" sz="1500" dirty="0"/>
              <a:t>Select the “</a:t>
            </a:r>
            <a:r>
              <a:rPr lang="en-US" sz="1500" b="1" dirty="0">
                <a:solidFill>
                  <a:schemeClr val="tx1"/>
                </a:solidFill>
                <a:hlinkClick r:id="rId3">
                  <a:extLst>
                    <a:ext uri="{A12FA001-AC4F-418D-AE19-62706E023703}">
                      <ahyp:hlinkClr xmlns:ahyp="http://schemas.microsoft.com/office/drawing/2018/hyperlinkcolor" val="tx"/>
                    </a:ext>
                  </a:extLst>
                </a:hlinkClick>
              </a:rPr>
              <a:t>Become a Provider</a:t>
            </a:r>
            <a:r>
              <a:rPr lang="en-US" sz="1500" dirty="0">
                <a:solidFill>
                  <a:schemeClr val="tx1"/>
                </a:solidFill>
              </a:rPr>
              <a:t>” </a:t>
            </a:r>
            <a:r>
              <a:rPr lang="en-US" sz="1500" dirty="0"/>
              <a:t>in the left menu options.</a:t>
            </a:r>
          </a:p>
          <a:p>
            <a:pPr>
              <a:lnSpc>
                <a:spcPct val="105000"/>
              </a:lnSpc>
              <a:spcAft>
                <a:spcPts val="600"/>
              </a:spcAft>
            </a:pPr>
            <a:r>
              <a:rPr lang="en-US" sz="1500" dirty="0"/>
              <a:t>On the Become a Provider page, select the appropriate form link in the Joining our Network section.</a:t>
            </a:r>
          </a:p>
          <a:p>
            <a:pPr>
              <a:lnSpc>
                <a:spcPct val="105000"/>
              </a:lnSpc>
              <a:spcAft>
                <a:spcPts val="600"/>
              </a:spcAft>
            </a:pPr>
            <a:r>
              <a:rPr lang="en-US" sz="1500" dirty="0"/>
              <a:t>On the Join Our Network page, you will answer a series of questions. </a:t>
            </a:r>
          </a:p>
          <a:p>
            <a:pPr marL="0" indent="0">
              <a:lnSpc>
                <a:spcPct val="105000"/>
              </a:lnSpc>
              <a:spcAft>
                <a:spcPts val="600"/>
              </a:spcAft>
              <a:buNone/>
            </a:pPr>
            <a:endParaRPr lang="en-US" sz="1600" dirty="0"/>
          </a:p>
          <a:p>
            <a:pPr marL="0" indent="0">
              <a:lnSpc>
                <a:spcPct val="105000"/>
              </a:lnSpc>
              <a:spcAft>
                <a:spcPts val="600"/>
              </a:spcAft>
              <a:buNone/>
            </a:pPr>
            <a:r>
              <a:rPr lang="en-US" sz="1600" dirty="0"/>
              <a:t>To ensure provider information is loaded and maintained accurately, providers must continue to submit completed rosters or Provider Data Forms to </a:t>
            </a:r>
            <a:r>
              <a:rPr lang="en-US" sz="1600" b="1" dirty="0">
                <a:hlinkClick r:id="rId4"/>
              </a:rPr>
              <a:t>OhioContracting@centene.com</a:t>
            </a:r>
            <a:r>
              <a:rPr lang="en-US" sz="1600" dirty="0"/>
              <a:t>, with the exception of provider types </a:t>
            </a:r>
            <a:r>
              <a:rPr lang="en-US" sz="1600" b="1" dirty="0"/>
              <a:t>84 and 95</a:t>
            </a:r>
            <a:r>
              <a:rPr lang="en-US" sz="1600" dirty="0"/>
              <a:t>. Forms are available on the Buckeye Health Plan website under </a:t>
            </a:r>
            <a:r>
              <a:rPr lang="en-US" sz="1600" b="1" dirty="0">
                <a:hlinkClick r:id="rId5"/>
              </a:rPr>
              <a:t>Manuals, Forms and Resources</a:t>
            </a:r>
            <a:r>
              <a:rPr lang="en-US" sz="1600" b="1" dirty="0"/>
              <a:t> &gt; Forms</a:t>
            </a:r>
            <a:r>
              <a:rPr lang="en-US" sz="1600" dirty="0"/>
              <a:t>.</a:t>
            </a:r>
            <a:endParaRPr lang="en-US" sz="1500" dirty="0"/>
          </a:p>
          <a:p>
            <a:pPr marL="0" indent="0">
              <a:lnSpc>
                <a:spcPct val="105000"/>
              </a:lnSpc>
              <a:spcAft>
                <a:spcPts val="600"/>
              </a:spcAft>
              <a:buNone/>
            </a:pPr>
            <a:endParaRPr lang="en-US" sz="1500" dirty="0"/>
          </a:p>
          <a:p>
            <a:pPr marL="0" indent="0">
              <a:lnSpc>
                <a:spcPct val="105000"/>
              </a:lnSpc>
              <a:spcAft>
                <a:spcPts val="600"/>
              </a:spcAft>
              <a:buNone/>
            </a:pPr>
            <a:endParaRPr lang="en-US" sz="1500" dirty="0"/>
          </a:p>
        </p:txBody>
      </p:sp>
    </p:spTree>
    <p:extLst>
      <p:ext uri="{BB962C8B-B14F-4D97-AF65-F5344CB8AC3E}">
        <p14:creationId xmlns:p14="http://schemas.microsoft.com/office/powerpoint/2010/main" val="33499445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A5F13-74AE-45A3-AA71-D42B07808C05}"/>
              </a:ext>
            </a:extLst>
          </p:cNvPr>
          <p:cNvSpPr>
            <a:spLocks noGrp="1"/>
          </p:cNvSpPr>
          <p:nvPr>
            <p:ph type="title"/>
          </p:nvPr>
        </p:nvSpPr>
        <p:spPr/>
        <p:txBody>
          <a:bodyPr wrap="square" anchor="ctr">
            <a:noAutofit/>
          </a:bodyPr>
          <a:lstStyle/>
          <a:p>
            <a:pPr algn="l">
              <a:lnSpc>
                <a:spcPct val="90000"/>
              </a:lnSpc>
            </a:pPr>
            <a:r>
              <a:rPr lang="en-US" sz="4000" dirty="0">
                <a:solidFill>
                  <a:schemeClr val="bg1"/>
                </a:solidFill>
              </a:rPr>
              <a:t>Utilization Management</a:t>
            </a:r>
          </a:p>
        </p:txBody>
      </p:sp>
    </p:spTree>
    <p:extLst>
      <p:ext uri="{BB962C8B-B14F-4D97-AF65-F5344CB8AC3E}">
        <p14:creationId xmlns:p14="http://schemas.microsoft.com/office/powerpoint/2010/main" val="25464349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6A3BA-9F06-40A9-93D0-FF81469FB3F9}"/>
              </a:ext>
            </a:extLst>
          </p:cNvPr>
          <p:cNvSpPr>
            <a:spLocks noGrp="1"/>
          </p:cNvSpPr>
          <p:nvPr>
            <p:ph type="title"/>
          </p:nvPr>
        </p:nvSpPr>
        <p:spPr/>
        <p:txBody>
          <a:bodyPr spcFirstLastPara="1" wrap="square" lIns="91425" tIns="91425" rIns="91425" bIns="91425" anchor="t" anchorCtr="0">
            <a:noAutofit/>
          </a:bodyPr>
          <a:lstStyle/>
          <a:p>
            <a:pPr>
              <a:lnSpc>
                <a:spcPct val="90000"/>
              </a:lnSpc>
            </a:pPr>
            <a:r>
              <a:rPr lang="en-US" b="0" i="0" u="none" strike="noStrike" cap="none" dirty="0">
                <a:solidFill>
                  <a:srgbClr val="7FA43A"/>
                </a:solidFill>
                <a:latin typeface="Arial"/>
                <a:ea typeface="Arial"/>
                <a:cs typeface="Arial"/>
                <a:sym typeface="Arial"/>
              </a:rPr>
              <a:t>Prior Authorization</a:t>
            </a:r>
            <a:r>
              <a:rPr lang="en-US" sz="2800" b="0" i="0" u="none" strike="noStrike" cap="none" dirty="0">
                <a:latin typeface="Arial"/>
                <a:ea typeface="Arial"/>
                <a:cs typeface="Arial"/>
                <a:sym typeface="Arial"/>
              </a:rPr>
              <a:t>	</a:t>
            </a:r>
            <a:br>
              <a:rPr lang="en-US" sz="2800" b="0" i="0" u="none" strike="noStrike" cap="none" dirty="0">
                <a:latin typeface="Arial"/>
                <a:ea typeface="Arial"/>
                <a:cs typeface="Arial"/>
                <a:sym typeface="Arial"/>
              </a:rPr>
            </a:br>
            <a:endParaRPr lang="en-US" sz="2800" b="0" i="0" u="none" strike="noStrike" cap="none" dirty="0">
              <a:latin typeface="Arial"/>
              <a:ea typeface="Arial"/>
              <a:cs typeface="Arial"/>
              <a:sym typeface="Arial"/>
            </a:endParaRPr>
          </a:p>
        </p:txBody>
      </p:sp>
      <p:sp>
        <p:nvSpPr>
          <p:cNvPr id="3" name="TextBox 2">
            <a:extLst>
              <a:ext uri="{FF2B5EF4-FFF2-40B4-BE49-F238E27FC236}">
                <a16:creationId xmlns:a16="http://schemas.microsoft.com/office/drawing/2014/main" id="{012B8D98-37DC-4B2E-868F-844B9ACF1AD8}"/>
              </a:ext>
            </a:extLst>
          </p:cNvPr>
          <p:cNvSpPr txBox="1"/>
          <p:nvPr/>
        </p:nvSpPr>
        <p:spPr>
          <a:xfrm>
            <a:off x="311700" y="788102"/>
            <a:ext cx="8083428" cy="523220"/>
          </a:xfrm>
          <a:prstGeom prst="rect">
            <a:avLst/>
          </a:prstGeom>
          <a:noFill/>
        </p:spPr>
        <p:txBody>
          <a:bodyPr wrap="square" rtlCol="0">
            <a:spAutoFit/>
          </a:bodyPr>
          <a:lstStyle/>
          <a:p>
            <a:r>
              <a:rPr lang="en-US" sz="1400" b="1" dirty="0"/>
              <a:t>Prior Authorizations are required on some services </a:t>
            </a:r>
            <a:r>
              <a:rPr lang="en-US" b="1" dirty="0"/>
              <a:t>and will continue to be submitted directly to the health plan until a later date to be determined by the Ohio Department of Medicaid.</a:t>
            </a:r>
            <a:endParaRPr lang="en-US" sz="1400" b="1" dirty="0"/>
          </a:p>
        </p:txBody>
      </p:sp>
      <p:sp>
        <p:nvSpPr>
          <p:cNvPr id="6" name="Content Placeholder 3">
            <a:extLst>
              <a:ext uri="{FF2B5EF4-FFF2-40B4-BE49-F238E27FC236}">
                <a16:creationId xmlns:a16="http://schemas.microsoft.com/office/drawing/2014/main" id="{8583D658-4097-3563-B672-6E2291B177EF}"/>
              </a:ext>
            </a:extLst>
          </p:cNvPr>
          <p:cNvSpPr txBox="1">
            <a:spLocks/>
          </p:cNvSpPr>
          <p:nvPr/>
        </p:nvSpPr>
        <p:spPr>
          <a:xfrm>
            <a:off x="311700" y="1318249"/>
            <a:ext cx="4267201" cy="315307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257175" marR="0" lvl="0" indent="-257175" algn="l" rtl="0">
              <a:lnSpc>
                <a:spcPct val="115000"/>
              </a:lnSpc>
              <a:spcBef>
                <a:spcPts val="0"/>
              </a:spcBef>
              <a:spcAft>
                <a:spcPts val="0"/>
              </a:spcAft>
              <a:buClr>
                <a:srgbClr val="9DC231"/>
              </a:buClr>
              <a:buSzPts val="1800"/>
              <a:buFont typeface="Wingdings" charset="2"/>
              <a:buChar char="§"/>
              <a:defRPr sz="1400" b="0" i="0" u="none" strike="noStrike" cap="none">
                <a:solidFill>
                  <a:schemeClr val="dk2"/>
                </a:solidFill>
                <a:latin typeface="Arial" panose="020B0604020202020204" pitchFamily="34" charset="0"/>
                <a:ea typeface="Arial" panose="020B0604020202020204" pitchFamily="34" charset="0"/>
                <a:cs typeface="Arial" panose="020B0604020202020204" pitchFamily="34" charset="0"/>
                <a:sym typeface="Arial"/>
              </a:defRPr>
            </a:lvl1pPr>
            <a:lvl2pPr marL="557213" marR="0" lvl="1" indent="-214313"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2pPr>
            <a:lvl3pPr marL="857250" marR="0" lvl="2"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3pPr>
            <a:lvl4pPr marL="1200150" marR="0" lvl="3"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4pPr>
            <a:lvl5pPr marL="1543050" marR="0" lvl="4"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nSpc>
                <a:spcPct val="100000"/>
              </a:lnSpc>
              <a:spcAft>
                <a:spcPts val="600"/>
              </a:spcAft>
              <a:buNone/>
            </a:pPr>
            <a:r>
              <a:rPr lang="en-US" dirty="0">
                <a:solidFill>
                  <a:schemeClr val="tx1"/>
                </a:solidFill>
                <a:latin typeface="+mn-lt"/>
                <a:cs typeface="Calibri" panose="020F0502020204030204" pitchFamily="34" charset="0"/>
              </a:rPr>
              <a:t>To determine if a service needs prior authorization use our </a:t>
            </a:r>
            <a:r>
              <a:rPr lang="en-US" b="1" dirty="0">
                <a:solidFill>
                  <a:srgbClr val="7FA43A"/>
                </a:solidFill>
                <a:latin typeface="+mn-lt"/>
                <a:cs typeface="Calibri" panose="020F0502020204030204" pitchFamily="34" charset="0"/>
                <a:hlinkClick r:id="rId3">
                  <a:extLst>
                    <a:ext uri="{A12FA001-AC4F-418D-AE19-62706E023703}">
                      <ahyp:hlinkClr xmlns:ahyp="http://schemas.microsoft.com/office/drawing/2018/hyperlinkcolor" val="tx"/>
                    </a:ext>
                  </a:extLst>
                </a:hlinkClick>
              </a:rPr>
              <a:t>Prior Authorization Prescreen Tool</a:t>
            </a:r>
            <a:r>
              <a:rPr lang="en-US" dirty="0">
                <a:solidFill>
                  <a:schemeClr val="tx1"/>
                </a:solidFill>
                <a:latin typeface="+mn-lt"/>
                <a:cs typeface="Calibri" panose="020F0502020204030204" pitchFamily="34" charset="0"/>
              </a:rPr>
              <a:t>.</a:t>
            </a:r>
          </a:p>
          <a:p>
            <a:pPr marL="0" indent="0">
              <a:lnSpc>
                <a:spcPct val="100000"/>
              </a:lnSpc>
              <a:spcAft>
                <a:spcPts val="600"/>
              </a:spcAft>
              <a:buNone/>
            </a:pPr>
            <a:r>
              <a:rPr lang="en-US" dirty="0">
                <a:solidFill>
                  <a:schemeClr val="tx1"/>
                </a:solidFill>
                <a:latin typeface="+mn-lt"/>
                <a:cs typeface="Calibri" panose="020F0502020204030204" pitchFamily="34" charset="0"/>
              </a:rPr>
              <a:t>If a service requires prior authorization, please note:</a:t>
            </a:r>
          </a:p>
          <a:p>
            <a:pPr marL="227013" lvl="1">
              <a:lnSpc>
                <a:spcPct val="100000"/>
              </a:lnSpc>
              <a:spcAft>
                <a:spcPts val="600"/>
              </a:spcAft>
            </a:pPr>
            <a:r>
              <a:rPr lang="en-US" dirty="0">
                <a:solidFill>
                  <a:schemeClr val="tx1"/>
                </a:solidFill>
                <a:latin typeface="+mn-lt"/>
                <a:cs typeface="Calibri" panose="020F0502020204030204" pitchFamily="34" charset="0"/>
              </a:rPr>
              <a:t>Standard prior authorization requests should be submitted for medical necessity review at least five (5) business days before the scheduled service delivery date or as soon as the need for service is identified.</a:t>
            </a:r>
          </a:p>
          <a:p>
            <a:pPr marL="227013" lvl="1">
              <a:lnSpc>
                <a:spcPct val="100000"/>
              </a:lnSpc>
              <a:spcAft>
                <a:spcPts val="600"/>
              </a:spcAft>
            </a:pPr>
            <a:r>
              <a:rPr lang="en-US" dirty="0">
                <a:solidFill>
                  <a:schemeClr val="tx1"/>
                </a:solidFill>
                <a:latin typeface="+mn-lt"/>
                <a:cs typeface="Calibri" panose="020F0502020204030204" pitchFamily="34" charset="0"/>
              </a:rPr>
              <a:t>Authorization requests should be submitted via our secure web portal and should include all necessary clinical information.</a:t>
            </a:r>
          </a:p>
        </p:txBody>
      </p:sp>
      <p:sp>
        <p:nvSpPr>
          <p:cNvPr id="5" name="Content Placeholder 3">
            <a:extLst>
              <a:ext uri="{FF2B5EF4-FFF2-40B4-BE49-F238E27FC236}">
                <a16:creationId xmlns:a16="http://schemas.microsoft.com/office/drawing/2014/main" id="{233334A9-A71A-4466-8D9E-7C1C269B5611}"/>
              </a:ext>
            </a:extLst>
          </p:cNvPr>
          <p:cNvSpPr txBox="1">
            <a:spLocks/>
          </p:cNvSpPr>
          <p:nvPr/>
        </p:nvSpPr>
        <p:spPr>
          <a:xfrm>
            <a:off x="4578901" y="1318249"/>
            <a:ext cx="4267201" cy="315307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257175" marR="0" lvl="0" indent="-257175" algn="l" rtl="0">
              <a:lnSpc>
                <a:spcPct val="115000"/>
              </a:lnSpc>
              <a:spcBef>
                <a:spcPts val="0"/>
              </a:spcBef>
              <a:spcAft>
                <a:spcPts val="0"/>
              </a:spcAft>
              <a:buClr>
                <a:srgbClr val="9DC231"/>
              </a:buClr>
              <a:buSzPts val="1800"/>
              <a:buFont typeface="Wingdings" charset="2"/>
              <a:buChar char="§"/>
              <a:defRPr sz="1400" b="0" i="0" u="none" strike="noStrike" cap="none">
                <a:solidFill>
                  <a:schemeClr val="dk2"/>
                </a:solidFill>
                <a:latin typeface="Arial" panose="020B0604020202020204" pitchFamily="34" charset="0"/>
                <a:ea typeface="Arial" panose="020B0604020202020204" pitchFamily="34" charset="0"/>
                <a:cs typeface="Arial" panose="020B0604020202020204" pitchFamily="34" charset="0"/>
                <a:sym typeface="Arial"/>
              </a:defRPr>
            </a:lvl1pPr>
            <a:lvl2pPr marL="557213" marR="0" lvl="1" indent="-214313"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2pPr>
            <a:lvl3pPr marL="857250" marR="0" lvl="2"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3pPr>
            <a:lvl4pPr marL="1200150" marR="0" lvl="3"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4pPr>
            <a:lvl5pPr marL="1543050" marR="0" lvl="4"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227013" lvl="1">
              <a:lnSpc>
                <a:spcPct val="100000"/>
              </a:lnSpc>
              <a:spcAft>
                <a:spcPts val="600"/>
              </a:spcAft>
            </a:pPr>
            <a:r>
              <a:rPr lang="en-US" dirty="0">
                <a:solidFill>
                  <a:schemeClr val="tx1"/>
                </a:solidFill>
                <a:latin typeface="+mn-lt"/>
                <a:cs typeface="Calibri" panose="020F0502020204030204" pitchFamily="34" charset="0"/>
              </a:rPr>
              <a:t>Urgent requests for prior authorization should be called in as soon as the need is identified at 866-246-4359.</a:t>
            </a:r>
            <a:endParaRPr lang="en-US" b="1" dirty="0">
              <a:solidFill>
                <a:schemeClr val="tx1"/>
              </a:solidFill>
              <a:latin typeface="+mn-lt"/>
              <a:cs typeface="Calibri" panose="020F0502020204030204" pitchFamily="34" charset="0"/>
            </a:endParaRPr>
          </a:p>
          <a:p>
            <a:pPr marL="0" indent="0">
              <a:lnSpc>
                <a:spcPct val="100000"/>
              </a:lnSpc>
              <a:spcAft>
                <a:spcPts val="600"/>
              </a:spcAft>
              <a:buFont typeface="Wingdings" charset="2"/>
              <a:buNone/>
            </a:pPr>
            <a:r>
              <a:rPr lang="en-US" b="1" dirty="0">
                <a:solidFill>
                  <a:schemeClr val="tx1"/>
                </a:solidFill>
                <a:latin typeface="+mn-lt"/>
                <a:cs typeface="Calibri" panose="020F0502020204030204" pitchFamily="34" charset="0"/>
              </a:rPr>
              <a:t>To submit a Prior Authorization for approval.</a:t>
            </a:r>
          </a:p>
          <a:p>
            <a:pPr lvl="1">
              <a:lnSpc>
                <a:spcPct val="100000"/>
              </a:lnSpc>
              <a:spcAft>
                <a:spcPts val="600"/>
              </a:spcAft>
            </a:pPr>
            <a:r>
              <a:rPr lang="en-US" dirty="0">
                <a:solidFill>
                  <a:schemeClr val="tx1"/>
                </a:solidFill>
                <a:latin typeface="+mn-lt"/>
                <a:cs typeface="Calibri" panose="020F0502020204030204" pitchFamily="34" charset="0"/>
              </a:rPr>
              <a:t>Login to the </a:t>
            </a:r>
            <a:r>
              <a:rPr lang="en-US" b="1" u="sng" dirty="0">
                <a:solidFill>
                  <a:schemeClr val="tx1"/>
                </a:solidFill>
                <a:hlinkClick r:id="rId4">
                  <a:extLst>
                    <a:ext uri="{A12FA001-AC4F-418D-AE19-62706E023703}">
                      <ahyp:hlinkClr xmlns:ahyp="http://schemas.microsoft.com/office/drawing/2018/hyperlinkcolor" val="tx"/>
                    </a:ext>
                  </a:extLst>
                </a:hlinkClick>
              </a:rPr>
              <a:t>Secure Provider Portal</a:t>
            </a:r>
            <a:r>
              <a:rPr lang="en-US" b="1" dirty="0">
                <a:solidFill>
                  <a:schemeClr val="tx1"/>
                </a:solidFill>
              </a:rPr>
              <a:t> </a:t>
            </a:r>
            <a:r>
              <a:rPr lang="en-US" dirty="0">
                <a:solidFill>
                  <a:schemeClr val="tx1"/>
                </a:solidFill>
              </a:rPr>
              <a:t>or </a:t>
            </a:r>
            <a:r>
              <a:rPr lang="en-US" b="1" u="sng" dirty="0">
                <a:solidFill>
                  <a:schemeClr val="tx1"/>
                </a:solidFill>
                <a:hlinkClick r:id="rId5">
                  <a:extLst>
                    <a:ext uri="{A12FA001-AC4F-418D-AE19-62706E023703}">
                      <ahyp:hlinkClr xmlns:ahyp="http://schemas.microsoft.com/office/drawing/2018/hyperlinkcolor" val="tx"/>
                    </a:ext>
                  </a:extLst>
                </a:hlinkClick>
              </a:rPr>
              <a:t>Availity</a:t>
            </a:r>
            <a:r>
              <a:rPr lang="en-US" dirty="0">
                <a:solidFill>
                  <a:schemeClr val="tx1"/>
                </a:solidFill>
              </a:rPr>
              <a:t>.</a:t>
            </a:r>
            <a:endParaRPr lang="en-US" dirty="0">
              <a:solidFill>
                <a:schemeClr val="tx1"/>
              </a:solidFill>
              <a:latin typeface="+mn-lt"/>
              <a:cs typeface="Calibri" panose="020F0502020204030204" pitchFamily="34" charset="0"/>
            </a:endParaRPr>
          </a:p>
          <a:p>
            <a:pPr lvl="1">
              <a:lnSpc>
                <a:spcPct val="100000"/>
              </a:lnSpc>
              <a:spcAft>
                <a:spcPts val="600"/>
              </a:spcAft>
            </a:pPr>
            <a:r>
              <a:rPr lang="en-US" dirty="0">
                <a:solidFill>
                  <a:schemeClr val="tx1"/>
                </a:solidFill>
                <a:latin typeface="+mn-lt"/>
                <a:cs typeface="Calibri" panose="020F0502020204030204" pitchFamily="34" charset="0"/>
              </a:rPr>
              <a:t>Access the member’s record.</a:t>
            </a:r>
          </a:p>
          <a:p>
            <a:pPr lvl="1">
              <a:lnSpc>
                <a:spcPct val="100000"/>
              </a:lnSpc>
              <a:spcAft>
                <a:spcPts val="600"/>
              </a:spcAft>
            </a:pPr>
            <a:r>
              <a:rPr lang="en-US" dirty="0">
                <a:solidFill>
                  <a:schemeClr val="tx1"/>
                </a:solidFill>
                <a:latin typeface="+mn-lt"/>
                <a:cs typeface="Calibri" panose="020F0502020204030204" pitchFamily="34" charset="0"/>
              </a:rPr>
              <a:t>Select the New Authorization option. The Authorization screen will appear with the member’s data pre-populated.</a:t>
            </a:r>
          </a:p>
          <a:p>
            <a:pPr lvl="1">
              <a:lnSpc>
                <a:spcPct val="100000"/>
              </a:lnSpc>
              <a:spcAft>
                <a:spcPts val="600"/>
              </a:spcAft>
            </a:pPr>
            <a:r>
              <a:rPr lang="en-US" b="1" dirty="0">
                <a:solidFill>
                  <a:schemeClr val="tx1"/>
                </a:solidFill>
                <a:latin typeface="+mn-lt"/>
                <a:cs typeface="Calibri" panose="020F0502020204030204" pitchFamily="34" charset="0"/>
              </a:rPr>
              <a:t>Complete the Authorization Form.</a:t>
            </a:r>
          </a:p>
        </p:txBody>
      </p:sp>
    </p:spTree>
    <p:extLst>
      <p:ext uri="{BB962C8B-B14F-4D97-AF65-F5344CB8AC3E}">
        <p14:creationId xmlns:p14="http://schemas.microsoft.com/office/powerpoint/2010/main" val="19200230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A5F13-74AE-45A3-AA71-D42B07808C05}"/>
              </a:ext>
            </a:extLst>
          </p:cNvPr>
          <p:cNvSpPr>
            <a:spLocks noGrp="1"/>
          </p:cNvSpPr>
          <p:nvPr>
            <p:ph type="title"/>
          </p:nvPr>
        </p:nvSpPr>
        <p:spPr/>
        <p:txBody>
          <a:bodyPr wrap="square" anchor="ctr">
            <a:noAutofit/>
          </a:bodyPr>
          <a:lstStyle/>
          <a:p>
            <a:pPr algn="l">
              <a:lnSpc>
                <a:spcPct val="90000"/>
              </a:lnSpc>
            </a:pPr>
            <a:r>
              <a:rPr lang="en-US" sz="4000" dirty="0">
                <a:solidFill>
                  <a:schemeClr val="bg1"/>
                </a:solidFill>
              </a:rPr>
              <a:t>Care Coordination/Care Management</a:t>
            </a:r>
          </a:p>
        </p:txBody>
      </p:sp>
    </p:spTree>
    <p:extLst>
      <p:ext uri="{BB962C8B-B14F-4D97-AF65-F5344CB8AC3E}">
        <p14:creationId xmlns:p14="http://schemas.microsoft.com/office/powerpoint/2010/main" val="2880413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A5F13-74AE-45A3-AA71-D42B07808C05}"/>
              </a:ext>
            </a:extLst>
          </p:cNvPr>
          <p:cNvSpPr>
            <a:spLocks noGrp="1"/>
          </p:cNvSpPr>
          <p:nvPr>
            <p:ph type="title"/>
          </p:nvPr>
        </p:nvSpPr>
        <p:spPr/>
        <p:txBody>
          <a:bodyPr wrap="square" anchor="ctr">
            <a:noAutofit/>
          </a:bodyPr>
          <a:lstStyle/>
          <a:p>
            <a:pPr algn="l"/>
            <a:r>
              <a:rPr lang="en-US" sz="4000" dirty="0">
                <a:solidFill>
                  <a:schemeClr val="bg1"/>
                </a:solidFill>
              </a:rPr>
              <a:t>Buckeye Health Plan Overview</a:t>
            </a:r>
          </a:p>
        </p:txBody>
      </p:sp>
    </p:spTree>
    <p:extLst>
      <p:ext uri="{BB962C8B-B14F-4D97-AF65-F5344CB8AC3E}">
        <p14:creationId xmlns:p14="http://schemas.microsoft.com/office/powerpoint/2010/main" val="35314139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9F9638-CFFA-11A6-A4C1-33A965BF24D4}"/>
              </a:ext>
            </a:extLst>
          </p:cNvPr>
          <p:cNvSpPr>
            <a:spLocks noGrp="1"/>
          </p:cNvSpPr>
          <p:nvPr>
            <p:ph type="title"/>
          </p:nvPr>
        </p:nvSpPr>
        <p:spPr/>
        <p:txBody>
          <a:bodyPr wrap="square" anchor="ctr">
            <a:noAutofit/>
          </a:bodyPr>
          <a:lstStyle/>
          <a:p>
            <a:pPr>
              <a:lnSpc>
                <a:spcPct val="90000"/>
              </a:lnSpc>
            </a:pPr>
            <a:r>
              <a:rPr lang="en-US" b="0" i="0" u="none" strike="noStrike" cap="none" dirty="0">
                <a:solidFill>
                  <a:srgbClr val="7FA43A"/>
                </a:solidFill>
              </a:rPr>
              <a:t>Goals	</a:t>
            </a:r>
            <a:endParaRPr lang="en-US" dirty="0">
              <a:solidFill>
                <a:srgbClr val="7FA43A"/>
              </a:solidFill>
            </a:endParaRPr>
          </a:p>
        </p:txBody>
      </p:sp>
      <p:sp>
        <p:nvSpPr>
          <p:cNvPr id="4" name="Rectangle 3" descr="Connections">
            <a:extLst>
              <a:ext uri="{FF2B5EF4-FFF2-40B4-BE49-F238E27FC236}">
                <a16:creationId xmlns:a16="http://schemas.microsoft.com/office/drawing/2014/main" id="{187CD0F7-FDF1-F118-2E9C-92CA94E48C98}"/>
              </a:ext>
            </a:extLst>
          </p:cNvPr>
          <p:cNvSpPr/>
          <p:nvPr/>
        </p:nvSpPr>
        <p:spPr>
          <a:xfrm>
            <a:off x="1169921" y="1047007"/>
            <a:ext cx="1093525" cy="1093525"/>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5" name="Freeform: Shape 4">
            <a:extLst>
              <a:ext uri="{FF2B5EF4-FFF2-40B4-BE49-F238E27FC236}">
                <a16:creationId xmlns:a16="http://schemas.microsoft.com/office/drawing/2014/main" id="{7B34A80B-184B-8E5D-C5D8-826BF95EB8A6}"/>
              </a:ext>
            </a:extLst>
          </p:cNvPr>
          <p:cNvSpPr/>
          <p:nvPr/>
        </p:nvSpPr>
        <p:spPr>
          <a:xfrm>
            <a:off x="501655" y="2464550"/>
            <a:ext cx="2430056" cy="742500"/>
          </a:xfrm>
          <a:custGeom>
            <a:avLst/>
            <a:gdLst>
              <a:gd name="csX0" fmla="*/ 0 w 2430056"/>
              <a:gd name="csY0" fmla="*/ 0 h 742500"/>
              <a:gd name="csX1" fmla="*/ 2430056 w 2430056"/>
              <a:gd name="csY1" fmla="*/ 0 h 742500"/>
              <a:gd name="csX2" fmla="*/ 2430056 w 2430056"/>
              <a:gd name="csY2" fmla="*/ 742500 h 742500"/>
              <a:gd name="csX3" fmla="*/ 0 w 2430056"/>
              <a:gd name="csY3" fmla="*/ 742500 h 742500"/>
              <a:gd name="csX4" fmla="*/ 0 w 2430056"/>
              <a:gd name="csY4" fmla="*/ 0 h 742500"/>
            </a:gdLst>
            <a:ahLst/>
            <a:cxnLst>
              <a:cxn ang="0">
                <a:pos x="csX0" y="csY0"/>
              </a:cxn>
              <a:cxn ang="0">
                <a:pos x="csX1" y="csY1"/>
              </a:cxn>
              <a:cxn ang="0">
                <a:pos x="csX2" y="csY2"/>
              </a:cxn>
              <a:cxn ang="0">
                <a:pos x="csX3" y="csY3"/>
              </a:cxn>
              <a:cxn ang="0">
                <a:pos x="csX4" y="csY4"/>
              </a:cxn>
            </a:cxnLst>
            <a:rect l="l" t="t" r="r" b="b"/>
            <a:pathLst>
              <a:path w="2430056" h="742500">
                <a:moveTo>
                  <a:pt x="0" y="0"/>
                </a:moveTo>
                <a:lnTo>
                  <a:pt x="2430056" y="0"/>
                </a:lnTo>
                <a:lnTo>
                  <a:pt x="2430056" y="742500"/>
                </a:lnTo>
                <a:lnTo>
                  <a:pt x="0" y="7425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dirty="0"/>
              <a:t>Provide the best quality care for members by connecting with and tapping into the strengths of all the caregivers/entities working with the member.</a:t>
            </a:r>
          </a:p>
        </p:txBody>
      </p:sp>
      <p:sp>
        <p:nvSpPr>
          <p:cNvPr id="6" name="Rectangle 5" descr="First Aid Kit">
            <a:extLst>
              <a:ext uri="{FF2B5EF4-FFF2-40B4-BE49-F238E27FC236}">
                <a16:creationId xmlns:a16="http://schemas.microsoft.com/office/drawing/2014/main" id="{52909726-EF66-2E75-FEFE-F2368A1F982F}"/>
              </a:ext>
            </a:extLst>
          </p:cNvPr>
          <p:cNvSpPr/>
          <p:nvPr/>
        </p:nvSpPr>
        <p:spPr>
          <a:xfrm>
            <a:off x="4025237" y="1047007"/>
            <a:ext cx="1093525" cy="1093525"/>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7" name="Freeform: Shape 6">
            <a:extLst>
              <a:ext uri="{FF2B5EF4-FFF2-40B4-BE49-F238E27FC236}">
                <a16:creationId xmlns:a16="http://schemas.microsoft.com/office/drawing/2014/main" id="{73A1B3E6-7203-975F-14B0-7FD6F8ACD053}"/>
              </a:ext>
            </a:extLst>
          </p:cNvPr>
          <p:cNvSpPr/>
          <p:nvPr/>
        </p:nvSpPr>
        <p:spPr>
          <a:xfrm>
            <a:off x="3356971" y="2464550"/>
            <a:ext cx="2430056" cy="742500"/>
          </a:xfrm>
          <a:custGeom>
            <a:avLst/>
            <a:gdLst>
              <a:gd name="csX0" fmla="*/ 0 w 2430056"/>
              <a:gd name="csY0" fmla="*/ 0 h 742500"/>
              <a:gd name="csX1" fmla="*/ 2430056 w 2430056"/>
              <a:gd name="csY1" fmla="*/ 0 h 742500"/>
              <a:gd name="csX2" fmla="*/ 2430056 w 2430056"/>
              <a:gd name="csY2" fmla="*/ 742500 h 742500"/>
              <a:gd name="csX3" fmla="*/ 0 w 2430056"/>
              <a:gd name="csY3" fmla="*/ 742500 h 742500"/>
              <a:gd name="csX4" fmla="*/ 0 w 2430056"/>
              <a:gd name="csY4" fmla="*/ 0 h 742500"/>
            </a:gdLst>
            <a:ahLst/>
            <a:cxnLst>
              <a:cxn ang="0">
                <a:pos x="csX0" y="csY0"/>
              </a:cxn>
              <a:cxn ang="0">
                <a:pos x="csX1" y="csY1"/>
              </a:cxn>
              <a:cxn ang="0">
                <a:pos x="csX2" y="csY2"/>
              </a:cxn>
              <a:cxn ang="0">
                <a:pos x="csX3" y="csY3"/>
              </a:cxn>
              <a:cxn ang="0">
                <a:pos x="csX4" y="csY4"/>
              </a:cxn>
            </a:cxnLst>
            <a:rect l="l" t="t" r="r" b="b"/>
            <a:pathLst>
              <a:path w="2430056" h="742500">
                <a:moveTo>
                  <a:pt x="0" y="0"/>
                </a:moveTo>
                <a:lnTo>
                  <a:pt x="2430056" y="0"/>
                </a:lnTo>
                <a:lnTo>
                  <a:pt x="2430056" y="742500"/>
                </a:lnTo>
                <a:lnTo>
                  <a:pt x="0" y="7425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dirty="0"/>
              <a:t>Ensure our populations receive care and assistance to address needs and minimize future increase in risk.</a:t>
            </a:r>
          </a:p>
        </p:txBody>
      </p:sp>
      <p:sp>
        <p:nvSpPr>
          <p:cNvPr id="8" name="Rectangle 7" descr="Meeting">
            <a:extLst>
              <a:ext uri="{FF2B5EF4-FFF2-40B4-BE49-F238E27FC236}">
                <a16:creationId xmlns:a16="http://schemas.microsoft.com/office/drawing/2014/main" id="{3296E171-5880-C0FC-C8CD-6A1E8E74B1FF}"/>
              </a:ext>
            </a:extLst>
          </p:cNvPr>
          <p:cNvSpPr/>
          <p:nvPr/>
        </p:nvSpPr>
        <p:spPr>
          <a:xfrm>
            <a:off x="6880553" y="1047007"/>
            <a:ext cx="1093525" cy="1093525"/>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9" name="Freeform: Shape 8">
            <a:extLst>
              <a:ext uri="{FF2B5EF4-FFF2-40B4-BE49-F238E27FC236}">
                <a16:creationId xmlns:a16="http://schemas.microsoft.com/office/drawing/2014/main" id="{36298251-0847-F1D1-D96C-CDF5CC40C4F7}"/>
              </a:ext>
            </a:extLst>
          </p:cNvPr>
          <p:cNvSpPr/>
          <p:nvPr/>
        </p:nvSpPr>
        <p:spPr>
          <a:xfrm>
            <a:off x="6212287" y="2464550"/>
            <a:ext cx="2430056" cy="742500"/>
          </a:xfrm>
          <a:custGeom>
            <a:avLst/>
            <a:gdLst>
              <a:gd name="csX0" fmla="*/ 0 w 2430056"/>
              <a:gd name="csY0" fmla="*/ 0 h 742500"/>
              <a:gd name="csX1" fmla="*/ 2430056 w 2430056"/>
              <a:gd name="csY1" fmla="*/ 0 h 742500"/>
              <a:gd name="csX2" fmla="*/ 2430056 w 2430056"/>
              <a:gd name="csY2" fmla="*/ 742500 h 742500"/>
              <a:gd name="csX3" fmla="*/ 0 w 2430056"/>
              <a:gd name="csY3" fmla="*/ 742500 h 742500"/>
              <a:gd name="csX4" fmla="*/ 0 w 2430056"/>
              <a:gd name="csY4" fmla="*/ 0 h 742500"/>
            </a:gdLst>
            <a:ahLst/>
            <a:cxnLst>
              <a:cxn ang="0">
                <a:pos x="csX0" y="csY0"/>
              </a:cxn>
              <a:cxn ang="0">
                <a:pos x="csX1" y="csY1"/>
              </a:cxn>
              <a:cxn ang="0">
                <a:pos x="csX2" y="csY2"/>
              </a:cxn>
              <a:cxn ang="0">
                <a:pos x="csX3" y="csY3"/>
              </a:cxn>
              <a:cxn ang="0">
                <a:pos x="csX4" y="csY4"/>
              </a:cxn>
            </a:cxnLst>
            <a:rect l="l" t="t" r="r" b="b"/>
            <a:pathLst>
              <a:path w="2430056" h="742500">
                <a:moveTo>
                  <a:pt x="0" y="0"/>
                </a:moveTo>
                <a:lnTo>
                  <a:pt x="2430056" y="0"/>
                </a:lnTo>
                <a:lnTo>
                  <a:pt x="2430056" y="742500"/>
                </a:lnTo>
                <a:lnTo>
                  <a:pt x="0" y="7425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dirty="0"/>
              <a:t>Keep Members at the center of what we do.</a:t>
            </a:r>
          </a:p>
        </p:txBody>
      </p:sp>
    </p:spTree>
    <p:extLst>
      <p:ext uri="{BB962C8B-B14F-4D97-AF65-F5344CB8AC3E}">
        <p14:creationId xmlns:p14="http://schemas.microsoft.com/office/powerpoint/2010/main" val="5232206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solidFill>
                  <a:srgbClr val="7FA43A"/>
                </a:solidFill>
              </a:rPr>
              <a:t>Care Management</a:t>
            </a:r>
            <a:br>
              <a:rPr lang="en-US" sz="2800" dirty="0"/>
            </a:br>
            <a:endParaRPr lang="en-US" sz="2800" b="0" dirty="0">
              <a:solidFill>
                <a:schemeClr val="tx1"/>
              </a:solidFill>
            </a:endParaRPr>
          </a:p>
        </p:txBody>
      </p:sp>
      <p:sp>
        <p:nvSpPr>
          <p:cNvPr id="3" name="Content Placeholder 2"/>
          <p:cNvSpPr>
            <a:spLocks noGrp="1"/>
          </p:cNvSpPr>
          <p:nvPr>
            <p:ph type="body" idx="1"/>
          </p:nvPr>
        </p:nvSpPr>
        <p:spPr/>
        <p:txBody>
          <a:bodyPr>
            <a:normAutofit fontScale="92500" lnSpcReduction="20000"/>
          </a:bodyPr>
          <a:lstStyle/>
          <a:p>
            <a:r>
              <a:rPr lang="en-US" sz="1800" dirty="0"/>
              <a:t>Accountable point of contact (care manager) identified who can help obtain medically necessary care, assist with health-related services and coordinate care needs. Multi-disciplinary team consisting of licensed individuals</a:t>
            </a:r>
          </a:p>
          <a:p>
            <a:r>
              <a:rPr lang="en-US" sz="1800" dirty="0"/>
              <a:t>Care management strategies: best-practice and evidence-based clinical guidelines; lower member/care manager ratios</a:t>
            </a:r>
          </a:p>
          <a:p>
            <a:r>
              <a:rPr lang="en-US" sz="1800" dirty="0"/>
              <a:t>Guidelines for frequency and intensity of contact with high-risk members</a:t>
            </a:r>
          </a:p>
          <a:p>
            <a:r>
              <a:rPr lang="en-US" sz="1800" dirty="0"/>
              <a:t>Face-to-face visits at point of care</a:t>
            </a:r>
          </a:p>
          <a:p>
            <a:r>
              <a:rPr lang="en-US" sz="1800" dirty="0"/>
              <a:t>Expected outcomes include optimization of member’s health; improved continuity of care coordination; decreased overall medical costs; decreased IP admits and ED visits</a:t>
            </a:r>
          </a:p>
          <a:p>
            <a:endParaRPr lang="en-US" sz="1800" dirty="0"/>
          </a:p>
          <a:p>
            <a:pPr marL="0" indent="0" algn="r">
              <a:buNone/>
            </a:pPr>
            <a:r>
              <a:rPr lang="en-US" sz="1800" dirty="0">
                <a:hlinkClick r:id="rId3"/>
              </a:rPr>
              <a:t>Care Management Referral Form</a:t>
            </a:r>
            <a:endParaRPr lang="en-US" sz="1200" dirty="0"/>
          </a:p>
          <a:p>
            <a:endParaRPr lang="en-US" sz="1200" dirty="0"/>
          </a:p>
          <a:p>
            <a:pPr marL="0" indent="0">
              <a:buNone/>
            </a:pPr>
            <a:endParaRPr lang="en-US" sz="1200" dirty="0"/>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4294967295"/>
          </p:nvPr>
        </p:nvSpPr>
        <p:spPr>
          <a:xfrm>
            <a:off x="7010400" y="4786313"/>
            <a:ext cx="2133600" cy="357187"/>
          </a:xfrm>
        </p:spPr>
        <p:txBody>
          <a:bodyPr/>
          <a:lstStyle/>
          <a:p>
            <a:pPr>
              <a:defRPr/>
            </a:pPr>
            <a:fld id="{E4F33CB5-F202-4BFC-8A78-214194FEC90B}" type="slidenum">
              <a:rPr lang="en-US" smtClean="0"/>
              <a:pPr>
                <a:defRPr/>
              </a:pPr>
              <a:t>31</a:t>
            </a:fld>
            <a:endParaRPr lang="en-US" dirty="0"/>
          </a:p>
        </p:txBody>
      </p:sp>
    </p:spTree>
    <p:extLst>
      <p:ext uri="{BB962C8B-B14F-4D97-AF65-F5344CB8AC3E}">
        <p14:creationId xmlns:p14="http://schemas.microsoft.com/office/powerpoint/2010/main" val="15429293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D8298D-452D-BCDD-20B0-CE1B951B64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73EB14-4A57-F9EF-F510-CB32EC6ED8F8}"/>
              </a:ext>
            </a:extLst>
          </p:cNvPr>
          <p:cNvSpPr>
            <a:spLocks noGrp="1"/>
          </p:cNvSpPr>
          <p:nvPr>
            <p:ph type="title"/>
          </p:nvPr>
        </p:nvSpPr>
        <p:spPr>
          <a:xfrm>
            <a:off x="311700" y="69935"/>
            <a:ext cx="8520600" cy="572700"/>
          </a:xfrm>
        </p:spPr>
        <p:txBody>
          <a:bodyPr>
            <a:noAutofit/>
          </a:bodyPr>
          <a:lstStyle/>
          <a:p>
            <a:r>
              <a:rPr lang="en-US" dirty="0">
                <a:solidFill>
                  <a:srgbClr val="7FA43A"/>
                </a:solidFill>
              </a:rPr>
              <a:t>Care Coordination and Disease Mgmt. </a:t>
            </a:r>
            <a:br>
              <a:rPr lang="en-US" sz="3600" dirty="0">
                <a:solidFill>
                  <a:srgbClr val="7FA43A"/>
                </a:solidFill>
              </a:rPr>
            </a:br>
            <a:endParaRPr lang="en-US" sz="3600" b="0" dirty="0">
              <a:solidFill>
                <a:srgbClr val="7FA43A"/>
              </a:solidFill>
            </a:endParaRPr>
          </a:p>
        </p:txBody>
      </p:sp>
      <p:sp>
        <p:nvSpPr>
          <p:cNvPr id="6" name="TextBox 5">
            <a:extLst>
              <a:ext uri="{FF2B5EF4-FFF2-40B4-BE49-F238E27FC236}">
                <a16:creationId xmlns:a16="http://schemas.microsoft.com/office/drawing/2014/main" id="{F79D497B-2DBF-7E2C-4146-2E01C302EA60}"/>
              </a:ext>
            </a:extLst>
          </p:cNvPr>
          <p:cNvSpPr txBox="1"/>
          <p:nvPr/>
        </p:nvSpPr>
        <p:spPr>
          <a:xfrm>
            <a:off x="357139" y="816230"/>
            <a:ext cx="8374408" cy="738664"/>
          </a:xfrm>
          <a:prstGeom prst="rect">
            <a:avLst/>
          </a:prstGeom>
          <a:noFill/>
        </p:spPr>
        <p:txBody>
          <a:bodyPr wrap="square" rtlCol="0">
            <a:spAutoFit/>
          </a:bodyPr>
          <a:lstStyle/>
          <a:p>
            <a:r>
              <a:rPr lang="en-US" dirty="0">
                <a:solidFill>
                  <a:schemeClr val="tx1"/>
                </a:solidFill>
                <a:latin typeface="+mn-lt"/>
                <a:cs typeface="Calibri" panose="020F0502020204030204" pitchFamily="34" charset="0"/>
              </a:rPr>
              <a:t>Buckeye provides care coordination and disease coaching  services for many conditions, such as asthma, diabetes, COPD, high-risk pregnancy and many more. </a:t>
            </a:r>
          </a:p>
          <a:p>
            <a:endParaRPr lang="en-US" dirty="0">
              <a:latin typeface="+mn-lt"/>
            </a:endParaRPr>
          </a:p>
        </p:txBody>
      </p:sp>
      <p:sp>
        <p:nvSpPr>
          <p:cNvPr id="3" name="Content Placeholder 2">
            <a:extLst>
              <a:ext uri="{FF2B5EF4-FFF2-40B4-BE49-F238E27FC236}">
                <a16:creationId xmlns:a16="http://schemas.microsoft.com/office/drawing/2014/main" id="{79C03B1D-E19F-A51A-4BE8-158703224C8C}"/>
              </a:ext>
            </a:extLst>
          </p:cNvPr>
          <p:cNvSpPr>
            <a:spLocks noGrp="1"/>
          </p:cNvSpPr>
          <p:nvPr>
            <p:ph type="body" idx="1"/>
          </p:nvPr>
        </p:nvSpPr>
        <p:spPr>
          <a:xfrm>
            <a:off x="486190" y="1400491"/>
            <a:ext cx="4501446" cy="2818218"/>
          </a:xfrm>
        </p:spPr>
        <p:txBody>
          <a:bodyPr>
            <a:normAutofit fontScale="70000" lnSpcReduction="20000"/>
          </a:bodyPr>
          <a:lstStyle/>
          <a:p>
            <a:pPr marL="0" indent="0">
              <a:lnSpc>
                <a:spcPct val="100000"/>
              </a:lnSpc>
              <a:spcAft>
                <a:spcPts val="600"/>
              </a:spcAft>
              <a:buNone/>
            </a:pPr>
            <a:r>
              <a:rPr lang="en-US" sz="2000" b="1" dirty="0">
                <a:solidFill>
                  <a:srgbClr val="7FA43A"/>
                </a:solidFill>
                <a:latin typeface="+mn-lt"/>
                <a:cs typeface="Calibri" panose="020F0502020204030204" pitchFamily="34" charset="0"/>
              </a:rPr>
              <a:t>Start Smart for Your Baby® </a:t>
            </a:r>
          </a:p>
          <a:p>
            <a:pPr marL="285750" lvl="1" indent="-285750">
              <a:lnSpc>
                <a:spcPct val="100000"/>
              </a:lnSpc>
              <a:spcAft>
                <a:spcPts val="600"/>
              </a:spcAft>
              <a:tabLst>
                <a:tab pos="339725" algn="l"/>
              </a:tabLst>
            </a:pPr>
            <a:r>
              <a:rPr lang="en-US" dirty="0">
                <a:latin typeface="+mn-lt"/>
                <a:cs typeface="Calibri" panose="020F0502020204030204" pitchFamily="34" charset="0"/>
              </a:rPr>
              <a:t>An incentive for pregnant mothers to encourage them to keep their prenatal appointments.</a:t>
            </a:r>
          </a:p>
          <a:p>
            <a:pPr marL="285750" lvl="1" indent="-285750">
              <a:lnSpc>
                <a:spcPct val="100000"/>
              </a:lnSpc>
              <a:spcAft>
                <a:spcPts val="600"/>
              </a:spcAft>
              <a:tabLst>
                <a:tab pos="339725" algn="l"/>
              </a:tabLst>
            </a:pPr>
            <a:r>
              <a:rPr lang="en-US" dirty="0">
                <a:latin typeface="+mn-lt"/>
                <a:cs typeface="Calibri" panose="020F0502020204030204" pitchFamily="34" charset="0"/>
              </a:rPr>
              <a:t>Start Smart Education offers education information and education forums to pregnant members and parents.</a:t>
            </a:r>
          </a:p>
          <a:p>
            <a:pPr marL="285750" lvl="1" indent="-285750">
              <a:lnSpc>
                <a:spcPct val="100000"/>
              </a:lnSpc>
              <a:spcAft>
                <a:spcPts val="600"/>
              </a:spcAft>
              <a:tabLst>
                <a:tab pos="339725" algn="l"/>
              </a:tabLst>
            </a:pPr>
            <a:r>
              <a:rPr lang="en-US" dirty="0">
                <a:latin typeface="+mn-lt"/>
                <a:cs typeface="Calibri" panose="020F0502020204030204" pitchFamily="34" charset="0"/>
              </a:rPr>
              <a:t>Identifies pregnant women that are medically high risk and assigns them a Care Manager to assist them through their pregnancy to a successful delivery.</a:t>
            </a:r>
          </a:p>
          <a:p>
            <a:pPr marL="285750" lvl="1" indent="-285750">
              <a:lnSpc>
                <a:spcPct val="100000"/>
              </a:lnSpc>
              <a:spcAft>
                <a:spcPts val="600"/>
              </a:spcAft>
              <a:tabLst>
                <a:tab pos="339725" algn="l"/>
              </a:tabLst>
            </a:pPr>
            <a:r>
              <a:rPr lang="en-US" dirty="0">
                <a:latin typeface="+mn-lt"/>
                <a:cs typeface="Calibri" panose="020F0502020204030204" pitchFamily="34" charset="0"/>
                <a:hlinkClick r:id="rId3"/>
              </a:rPr>
              <a:t>Perinatal Risk Assessment Form</a:t>
            </a:r>
            <a:r>
              <a:rPr lang="en-US" dirty="0">
                <a:latin typeface="+mn-lt"/>
                <a:cs typeface="Calibri" panose="020F0502020204030204" pitchFamily="34" charset="0"/>
              </a:rPr>
              <a:t> incentive program</a:t>
            </a:r>
          </a:p>
          <a:p>
            <a:pPr marL="214312" indent="-171450"/>
            <a:endParaRPr lang="en-US" sz="1200" dirty="0">
              <a:latin typeface="+mn-lt"/>
            </a:endParaRPr>
          </a:p>
          <a:p>
            <a:pPr marL="642937" lvl="2" indent="0">
              <a:buNone/>
            </a:pPr>
            <a:endParaRPr lang="en-US" dirty="0">
              <a:latin typeface="+mn-lt"/>
            </a:endParaRPr>
          </a:p>
        </p:txBody>
      </p:sp>
      <p:sp>
        <p:nvSpPr>
          <p:cNvPr id="4" name="Slide Number Placeholder 3">
            <a:extLst>
              <a:ext uri="{FF2B5EF4-FFF2-40B4-BE49-F238E27FC236}">
                <a16:creationId xmlns:a16="http://schemas.microsoft.com/office/drawing/2014/main" id="{FC6A527E-8977-E3FE-29CD-FC040218B084}"/>
              </a:ext>
              <a:ext uri="{C183D7F6-B498-43B3-948B-1728B52AA6E4}">
                <adec:decorative xmlns:adec="http://schemas.microsoft.com/office/drawing/2017/decorative" val="1"/>
              </a:ext>
            </a:extLst>
          </p:cNvPr>
          <p:cNvSpPr>
            <a:spLocks noGrp="1"/>
          </p:cNvSpPr>
          <p:nvPr>
            <p:ph type="sldNum" idx="4294967295"/>
          </p:nvPr>
        </p:nvSpPr>
        <p:spPr>
          <a:xfrm>
            <a:off x="8594725" y="4662488"/>
            <a:ext cx="549275" cy="393700"/>
          </a:xfrm>
        </p:spPr>
        <p:txBody>
          <a:bodyPr/>
          <a:lstStyle/>
          <a:p>
            <a:pPr>
              <a:defRPr/>
            </a:pPr>
            <a:fld id="{E4F33CB5-F202-4BFC-8A78-214194FEC90B}" type="slidenum">
              <a:rPr lang="en-US" smtClean="0"/>
              <a:pPr>
                <a:defRPr/>
              </a:pPr>
              <a:t>32</a:t>
            </a:fld>
            <a:endParaRPr lang="en-US" dirty="0"/>
          </a:p>
        </p:txBody>
      </p:sp>
      <p:sp>
        <p:nvSpPr>
          <p:cNvPr id="5" name="Content Placeholder 2">
            <a:extLst>
              <a:ext uri="{FF2B5EF4-FFF2-40B4-BE49-F238E27FC236}">
                <a16:creationId xmlns:a16="http://schemas.microsoft.com/office/drawing/2014/main" id="{3358639C-F235-2E82-5237-C2CFA3EE9DC4}"/>
              </a:ext>
            </a:extLst>
          </p:cNvPr>
          <p:cNvSpPr txBox="1">
            <a:spLocks/>
          </p:cNvSpPr>
          <p:nvPr/>
        </p:nvSpPr>
        <p:spPr>
          <a:xfrm>
            <a:off x="5116687" y="1400491"/>
            <a:ext cx="3570113" cy="2818218"/>
          </a:xfrm>
          <a:prstGeom prst="rect">
            <a:avLst/>
          </a:prstGeom>
          <a:solidFill>
            <a:srgbClr val="5F7C2C"/>
          </a:solid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257175" marR="0" lvl="0" indent="-257175" algn="l" rtl="0">
              <a:lnSpc>
                <a:spcPct val="115000"/>
              </a:lnSpc>
              <a:spcBef>
                <a:spcPts val="0"/>
              </a:spcBef>
              <a:spcAft>
                <a:spcPts val="0"/>
              </a:spcAft>
              <a:buClr>
                <a:srgbClr val="9DC231"/>
              </a:buClr>
              <a:buSzPts val="1800"/>
              <a:buFont typeface="Wingdings" charset="2"/>
              <a:buChar char="§"/>
              <a:defRPr sz="1400" b="0" i="0" u="none" strike="noStrike" cap="none">
                <a:solidFill>
                  <a:schemeClr val="dk2"/>
                </a:solidFill>
                <a:latin typeface="Arial" panose="020B0604020202020204" pitchFamily="34" charset="0"/>
                <a:ea typeface="Arial" panose="020B0604020202020204" pitchFamily="34" charset="0"/>
                <a:cs typeface="Arial" panose="020B0604020202020204" pitchFamily="34" charset="0"/>
                <a:sym typeface="Arial"/>
              </a:defRPr>
            </a:lvl1pPr>
            <a:lvl2pPr marL="557213" marR="0" lvl="1" indent="-214313"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2pPr>
            <a:lvl3pPr marL="857250" marR="0" lvl="2"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3pPr>
            <a:lvl4pPr marL="1200150" marR="0" lvl="3"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4pPr>
            <a:lvl5pPr marL="1543050" marR="0" lvl="4"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42862" indent="0">
              <a:buFont typeface="Wingdings" charset="2"/>
              <a:buNone/>
            </a:pPr>
            <a:r>
              <a:rPr lang="en-US" dirty="0">
                <a:solidFill>
                  <a:schemeClr val="bg1"/>
                </a:solidFill>
                <a:latin typeface="+mn-lt"/>
                <a:cs typeface="Calibri" panose="020F0502020204030204" pitchFamily="34" charset="0"/>
              </a:rPr>
              <a:t>The provider’s role in Buckeye Health Plan's Care Coordination program is extremely important. Practitioners who have identified a member who they think would benefit from disease or care management should contact the Care Coordination Department to speak with a member of our Integrated Care Team at 866-246-4358 or submit a </a:t>
            </a:r>
          </a:p>
          <a:p>
            <a:pPr marL="42862" indent="0">
              <a:buFont typeface="Wingdings" charset="2"/>
              <a:buNone/>
            </a:pPr>
            <a:r>
              <a:rPr lang="en-US" dirty="0">
                <a:solidFill>
                  <a:schemeClr val="bg1"/>
                </a:solidFill>
                <a:latin typeface="+mn-lt"/>
                <a:cs typeface="Calibri" panose="020F0502020204030204" pitchFamily="34" charset="0"/>
                <a:hlinkClick r:id="rId4">
                  <a:extLst>
                    <a:ext uri="{A12FA001-AC4F-418D-AE19-62706E023703}">
                      <ahyp:hlinkClr xmlns:ahyp="http://schemas.microsoft.com/office/drawing/2018/hyperlinkcolor" val="tx"/>
                    </a:ext>
                  </a:extLst>
                </a:hlinkClick>
              </a:rPr>
              <a:t>Care Management Referral Form</a:t>
            </a:r>
            <a:r>
              <a:rPr lang="en-US" dirty="0">
                <a:solidFill>
                  <a:schemeClr val="bg1"/>
                </a:solidFill>
                <a:latin typeface="+mn-lt"/>
                <a:cs typeface="Calibri" panose="020F0502020204030204" pitchFamily="34" charset="0"/>
              </a:rPr>
              <a:t>. </a:t>
            </a:r>
            <a:endParaRPr lang="en-US" dirty="0">
              <a:solidFill>
                <a:schemeClr val="bg1"/>
              </a:solidFill>
              <a:latin typeface="+mn-lt"/>
            </a:endParaRPr>
          </a:p>
        </p:txBody>
      </p:sp>
    </p:spTree>
    <p:extLst>
      <p:ext uri="{BB962C8B-B14F-4D97-AF65-F5344CB8AC3E}">
        <p14:creationId xmlns:p14="http://schemas.microsoft.com/office/powerpoint/2010/main" val="17751661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9B3DB3A-F1BA-D95C-459B-71EAEBB4EFC5}"/>
              </a:ext>
              <a:ext uri="{C183D7F6-B498-43B3-948B-1728B52AA6E4}">
                <adec:decorative xmlns:adec="http://schemas.microsoft.com/office/drawing/2017/decorative" val="1"/>
              </a:ext>
            </a:extLst>
          </p:cNvPr>
          <p:cNvSpPr>
            <a:spLocks noGrp="1"/>
          </p:cNvSpPr>
          <p:nvPr>
            <p:ph type="title"/>
          </p:nvPr>
        </p:nvSpPr>
        <p:spPr>
          <a:xfrm>
            <a:off x="311700" y="-1"/>
            <a:ext cx="8520600" cy="419101"/>
          </a:xfrm>
        </p:spPr>
        <p:txBody>
          <a:bodyPr spcFirstLastPara="1" wrap="square" lIns="91425" tIns="91425" rIns="91425" bIns="91425" anchor="b" anchorCtr="0">
            <a:noAutofit/>
          </a:bodyPr>
          <a:lstStyle/>
          <a:p>
            <a:r>
              <a:rPr lang="en-US" sz="2400" dirty="0">
                <a:solidFill>
                  <a:schemeClr val="bg1"/>
                </a:solidFill>
              </a:rPr>
              <a:t>Care Coordination and Disease Mgmt.  </a:t>
            </a:r>
          </a:p>
        </p:txBody>
      </p:sp>
      <p:pic>
        <p:nvPicPr>
          <p:cNvPr id="4" name="Content Placeholder 3" descr="A presentation slide titled A Changing Landscape. A curved arrow points from a left text box, Reactive Approach: Intervention, to a right text box, Proactive Approach: Coordinated. The reactive box lists limitations: focus only on complex members, isolation from community structures, duplication risks, outreach fatigue, and inefficient communication. The proactive box lists solutions: connected customer service for all members, an MCO Guide role, and community-based coordination via Care Coordination Entities (CCEs) supported by MCOs.">
            <a:extLst>
              <a:ext uri="{FF2B5EF4-FFF2-40B4-BE49-F238E27FC236}">
                <a16:creationId xmlns:a16="http://schemas.microsoft.com/office/drawing/2014/main" id="{A534912F-423E-46F4-8E92-88A347794838}"/>
              </a:ext>
            </a:extLst>
          </p:cNvPr>
          <p:cNvPicPr>
            <a:picLocks noGrp="1" noChangeAspect="1"/>
          </p:cNvPicPr>
          <p:nvPr>
            <p:ph idx="4294967295"/>
          </p:nvPr>
        </p:nvPicPr>
        <p:blipFill>
          <a:blip r:embed="rId3"/>
          <a:stretch>
            <a:fillRect/>
          </a:stretch>
        </p:blipFill>
        <p:spPr>
          <a:xfrm>
            <a:off x="206375" y="326447"/>
            <a:ext cx="8731250" cy="4019550"/>
          </a:xfrm>
          <a:prstGeom prst="rect">
            <a:avLst/>
          </a:prstGeom>
        </p:spPr>
      </p:pic>
    </p:spTree>
    <p:extLst>
      <p:ext uri="{BB962C8B-B14F-4D97-AF65-F5344CB8AC3E}">
        <p14:creationId xmlns:p14="http://schemas.microsoft.com/office/powerpoint/2010/main" val="39752809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C4D20-221E-B5FB-CB74-9E4669B83FB7}"/>
              </a:ext>
              <a:ext uri="{C183D7F6-B498-43B3-948B-1728B52AA6E4}">
                <adec:decorative xmlns:adec="http://schemas.microsoft.com/office/drawing/2017/decorative" val="1"/>
              </a:ext>
            </a:extLst>
          </p:cNvPr>
          <p:cNvSpPr>
            <a:spLocks noGrp="1"/>
          </p:cNvSpPr>
          <p:nvPr>
            <p:ph type="title"/>
          </p:nvPr>
        </p:nvSpPr>
        <p:spPr>
          <a:xfrm>
            <a:off x="311700" y="-1"/>
            <a:ext cx="8520600" cy="419101"/>
          </a:xfrm>
        </p:spPr>
        <p:txBody>
          <a:bodyPr spcFirstLastPara="1" wrap="square" lIns="91425" tIns="91425" rIns="91425" bIns="91425" anchor="b" anchorCtr="0">
            <a:noAutofit/>
          </a:bodyPr>
          <a:lstStyle/>
          <a:p>
            <a:r>
              <a:rPr lang="en-US" sz="2400" dirty="0">
                <a:solidFill>
                  <a:schemeClr val="bg1"/>
                </a:solidFill>
              </a:rPr>
              <a:t>Care Coordination and Disease Mgmt.</a:t>
            </a:r>
            <a:r>
              <a:rPr lang="en-US" sz="2400" baseline="0" dirty="0">
                <a:solidFill>
                  <a:schemeClr val="bg1"/>
                </a:solidFill>
              </a:rPr>
              <a:t>   </a:t>
            </a:r>
            <a:endParaRPr lang="en-US" sz="2400" dirty="0">
              <a:solidFill>
                <a:schemeClr val="bg1"/>
              </a:solidFill>
            </a:endParaRPr>
          </a:p>
        </p:txBody>
      </p:sp>
      <p:pic>
        <p:nvPicPr>
          <p:cNvPr id="4" name="Content Placeholder 3" descr="A presentation slide titled MCO Care Guide+ and Care Manager+. The center of the slide features a circular graphic showing overlapping curved swooshes swirling inward around a small central circle that contains a three-person group icon. Surrounding this central graphic are four text sections arranged in a two-by-two layout. On the left, the top section is titled Member Engagement and explains identifying healthcare needs and supporting care relationships, while the bottom section is titled Member Care Monitoring and covers ensuring care coordination needs are met and reviewing data indicators. On the right, the top section is titled Partnership Development and notes developing partnerships with organizations, entities, and people to support the member, while the bottom section is titled Partnership Identification and details identifying care relationships across programs like CCEs, OhioRISE, and CMEs. Centered across the very bottom of the slide is a single line of text stating, Performs or coordinates care coordination activities with CCEs, OhioRISE, and CMEs.">
            <a:extLst>
              <a:ext uri="{FF2B5EF4-FFF2-40B4-BE49-F238E27FC236}">
                <a16:creationId xmlns:a16="http://schemas.microsoft.com/office/drawing/2014/main" id="{778C7E18-2BF8-4041-8DF7-2C0C5200C73F}"/>
              </a:ext>
            </a:extLst>
          </p:cNvPr>
          <p:cNvPicPr>
            <a:picLocks noGrp="1" noChangeAspect="1"/>
          </p:cNvPicPr>
          <p:nvPr>
            <p:ph idx="4294967295"/>
          </p:nvPr>
        </p:nvPicPr>
        <p:blipFill>
          <a:blip r:embed="rId2"/>
          <a:stretch>
            <a:fillRect/>
          </a:stretch>
        </p:blipFill>
        <p:spPr>
          <a:xfrm>
            <a:off x="205740" y="376304"/>
            <a:ext cx="8732520" cy="3885925"/>
          </a:xfrm>
          <a:prstGeom prst="rect">
            <a:avLst/>
          </a:prstGeom>
        </p:spPr>
      </p:pic>
    </p:spTree>
    <p:extLst>
      <p:ext uri="{BB962C8B-B14F-4D97-AF65-F5344CB8AC3E}">
        <p14:creationId xmlns:p14="http://schemas.microsoft.com/office/powerpoint/2010/main" val="9697514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4240DC-737A-CFE3-22E5-3F4F6AFD87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41203B-BD02-9704-024D-4FF14A110A42}"/>
              </a:ext>
            </a:extLst>
          </p:cNvPr>
          <p:cNvSpPr txBox="1">
            <a:spLocks noGrp="1"/>
          </p:cNvSpPr>
          <p:nvPr>
            <p:ph type="title" idx="4294967295"/>
          </p:nvPr>
        </p:nvSpPr>
        <p:spPr>
          <a:xfrm>
            <a:off x="312392" y="64895"/>
            <a:ext cx="7501572" cy="631035"/>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320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chemeClr val="dk1"/>
              </a:buClr>
              <a:buSzPts val="2800"/>
              <a:buFont typeface="Arial"/>
              <a:buNone/>
              <a:tabLst/>
              <a:defRPr/>
            </a:pPr>
            <a:r>
              <a:rPr kumimoji="0" lang="en-US" sz="3400" b="0" i="0" u="none" strike="noStrike" kern="0" cap="none" spc="0" normalizeH="0" baseline="0" noProof="0" dirty="0">
                <a:ln>
                  <a:noFill/>
                </a:ln>
                <a:solidFill>
                  <a:srgbClr val="7FA43A"/>
                </a:solidFill>
                <a:effectLst/>
                <a:uLnTx/>
                <a:uFillTx/>
                <a:latin typeface="Arial"/>
                <a:ea typeface="Arial"/>
                <a:cs typeface="Arial"/>
                <a:sym typeface="Arial"/>
              </a:rPr>
              <a:t>Care Coordination</a:t>
            </a:r>
          </a:p>
        </p:txBody>
      </p:sp>
      <p:sp>
        <p:nvSpPr>
          <p:cNvPr id="5" name="Content Placeholder 5">
            <a:extLst>
              <a:ext uri="{FF2B5EF4-FFF2-40B4-BE49-F238E27FC236}">
                <a16:creationId xmlns:a16="http://schemas.microsoft.com/office/drawing/2014/main" id="{4C519C0D-C70A-D6AD-FD2C-2C822490441B}"/>
              </a:ext>
            </a:extLst>
          </p:cNvPr>
          <p:cNvSpPr txBox="1">
            <a:spLocks/>
          </p:cNvSpPr>
          <p:nvPr/>
        </p:nvSpPr>
        <p:spPr>
          <a:xfrm>
            <a:off x="312392" y="860020"/>
            <a:ext cx="4140822" cy="2601412"/>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257175" marR="0" lvl="0" indent="-257175" algn="l" rtl="0">
              <a:lnSpc>
                <a:spcPct val="115000"/>
              </a:lnSpc>
              <a:spcBef>
                <a:spcPts val="0"/>
              </a:spcBef>
              <a:spcAft>
                <a:spcPts val="0"/>
              </a:spcAft>
              <a:buClr>
                <a:srgbClr val="9DC231"/>
              </a:buClr>
              <a:buSzPts val="1800"/>
              <a:buFont typeface="Wingdings" charset="2"/>
              <a:buChar char="§"/>
              <a:defRPr sz="1400" b="0" i="0" u="none" strike="noStrike" cap="none">
                <a:solidFill>
                  <a:schemeClr val="dk2"/>
                </a:solidFill>
                <a:latin typeface="Arial" panose="020B0604020202020204" pitchFamily="34" charset="0"/>
                <a:ea typeface="Arial" panose="020B0604020202020204" pitchFamily="34" charset="0"/>
                <a:cs typeface="Arial" panose="020B0604020202020204" pitchFamily="34" charset="0"/>
                <a:sym typeface="Arial"/>
              </a:defRPr>
            </a:lvl1pPr>
            <a:lvl2pPr marL="557213" marR="0" lvl="1" indent="-214313"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2pPr>
            <a:lvl3pPr marL="857250" marR="0" lvl="2"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3pPr>
            <a:lvl4pPr marL="1200150" marR="0" lvl="3"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4pPr>
            <a:lvl5pPr marL="1543050" marR="0" lvl="4"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spcAft>
                <a:spcPts val="1200"/>
              </a:spcAft>
              <a:buFont typeface="Wingdings" charset="2"/>
              <a:buNone/>
            </a:pPr>
            <a:r>
              <a:rPr lang="en-US" sz="1800" dirty="0">
                <a:solidFill>
                  <a:srgbClr val="7FA43A"/>
                </a:solidFill>
              </a:rPr>
              <a:t>Care Guide/Care Guide +</a:t>
            </a:r>
          </a:p>
          <a:p>
            <a:r>
              <a:rPr lang="en-US" dirty="0">
                <a:solidFill>
                  <a:schemeClr val="tx1"/>
                </a:solidFill>
              </a:rPr>
              <a:t>Short term needs 60 days or less</a:t>
            </a:r>
          </a:p>
          <a:p>
            <a:r>
              <a:rPr lang="en-US" dirty="0">
                <a:solidFill>
                  <a:schemeClr val="tx1"/>
                </a:solidFill>
              </a:rPr>
              <a:t>Event driven coordination i.e., emergency room visit or inpatient admission.</a:t>
            </a:r>
          </a:p>
          <a:p>
            <a:r>
              <a:rPr lang="en-US" dirty="0">
                <a:solidFill>
                  <a:schemeClr val="tx1"/>
                </a:solidFill>
              </a:rPr>
              <a:t>One IP admission or ER visit in past 30 days.</a:t>
            </a:r>
          </a:p>
          <a:p>
            <a:r>
              <a:rPr lang="en-US" dirty="0">
                <a:solidFill>
                  <a:schemeClr val="tx1"/>
                </a:solidFill>
              </a:rPr>
              <a:t>Pregnant with no Notification of pregnancy on file.</a:t>
            </a:r>
          </a:p>
        </p:txBody>
      </p:sp>
      <p:sp>
        <p:nvSpPr>
          <p:cNvPr id="4" name="Content Placeholder 5">
            <a:extLst>
              <a:ext uri="{FF2B5EF4-FFF2-40B4-BE49-F238E27FC236}">
                <a16:creationId xmlns:a16="http://schemas.microsoft.com/office/drawing/2014/main" id="{5154BD09-CE39-56A5-2B5F-F3A11CF67D74}"/>
              </a:ext>
            </a:extLst>
          </p:cNvPr>
          <p:cNvSpPr txBox="1">
            <a:spLocks/>
          </p:cNvSpPr>
          <p:nvPr/>
        </p:nvSpPr>
        <p:spPr>
          <a:xfrm>
            <a:off x="4453214" y="860020"/>
            <a:ext cx="4236229" cy="2601412"/>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257175" marR="0" lvl="0" indent="-257175" algn="l" rtl="0">
              <a:lnSpc>
                <a:spcPct val="115000"/>
              </a:lnSpc>
              <a:spcBef>
                <a:spcPts val="0"/>
              </a:spcBef>
              <a:spcAft>
                <a:spcPts val="0"/>
              </a:spcAft>
              <a:buClr>
                <a:srgbClr val="9DC231"/>
              </a:buClr>
              <a:buSzPts val="1800"/>
              <a:buFont typeface="Wingdings" charset="2"/>
              <a:buChar char="§"/>
              <a:defRPr sz="1400" b="0" i="0" u="none" strike="noStrike" cap="none">
                <a:solidFill>
                  <a:schemeClr val="dk2"/>
                </a:solidFill>
                <a:latin typeface="Arial" panose="020B0604020202020204" pitchFamily="34" charset="0"/>
                <a:ea typeface="Arial" panose="020B0604020202020204" pitchFamily="34" charset="0"/>
                <a:cs typeface="Arial" panose="020B0604020202020204" pitchFamily="34" charset="0"/>
                <a:sym typeface="Arial"/>
              </a:defRPr>
            </a:lvl1pPr>
            <a:lvl2pPr marL="557213" marR="0" lvl="1" indent="-214313"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2pPr>
            <a:lvl3pPr marL="857250" marR="0" lvl="2"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3pPr>
            <a:lvl4pPr marL="1200150" marR="0" lvl="3"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4pPr>
            <a:lvl5pPr marL="1543050" marR="0" lvl="4"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spcAft>
                <a:spcPts val="1200"/>
              </a:spcAft>
              <a:buFont typeface="Wingdings" charset="2"/>
              <a:buNone/>
            </a:pPr>
            <a:r>
              <a:rPr lang="en-US" sz="1800" dirty="0">
                <a:solidFill>
                  <a:srgbClr val="7FA43A"/>
                </a:solidFill>
              </a:rPr>
              <a:t>Care Manager/Care Manager +</a:t>
            </a:r>
          </a:p>
          <a:p>
            <a:r>
              <a:rPr lang="en-US" dirty="0">
                <a:solidFill>
                  <a:schemeClr val="tx1"/>
                </a:solidFill>
              </a:rPr>
              <a:t>Long term needs greater than 60 days.</a:t>
            </a:r>
          </a:p>
          <a:p>
            <a:r>
              <a:rPr lang="en-US" dirty="0">
                <a:solidFill>
                  <a:schemeClr val="tx1"/>
                </a:solidFill>
              </a:rPr>
              <a:t>Treatment driven coordination such as a chronic condition.</a:t>
            </a:r>
          </a:p>
          <a:p>
            <a:r>
              <a:rPr lang="en-US" dirty="0">
                <a:solidFill>
                  <a:schemeClr val="tx1"/>
                </a:solidFill>
              </a:rPr>
              <a:t>Recent admission within 30 days of newly diagnosed chronic condition</a:t>
            </a:r>
          </a:p>
          <a:p>
            <a:r>
              <a:rPr lang="en-US" dirty="0">
                <a:solidFill>
                  <a:schemeClr val="tx1"/>
                </a:solidFill>
              </a:rPr>
              <a:t>Member with behavioral and physical health needs.</a:t>
            </a:r>
          </a:p>
        </p:txBody>
      </p:sp>
      <p:sp>
        <p:nvSpPr>
          <p:cNvPr id="7" name="Title 2">
            <a:extLst>
              <a:ext uri="{FF2B5EF4-FFF2-40B4-BE49-F238E27FC236}">
                <a16:creationId xmlns:a16="http://schemas.microsoft.com/office/drawing/2014/main" id="{78DA5373-C0E3-6BFC-5E3C-277A7241A493}"/>
              </a:ext>
            </a:extLst>
          </p:cNvPr>
          <p:cNvSpPr txBox="1">
            <a:spLocks/>
          </p:cNvSpPr>
          <p:nvPr/>
        </p:nvSpPr>
        <p:spPr>
          <a:xfrm>
            <a:off x="192914" y="3362289"/>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7A9529"/>
              </a:buClr>
              <a:buSzPts val="3400"/>
              <a:buFont typeface="Arial"/>
              <a:buNone/>
              <a:defRPr sz="3400" b="0" i="0" u="none" strike="noStrike" cap="none">
                <a:solidFill>
                  <a:srgbClr val="7A9529"/>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1400" dirty="0"/>
              <a:t>Referrals: </a:t>
            </a:r>
            <a:r>
              <a:rPr lang="en-US" sz="1400" dirty="0">
                <a:hlinkClick r:id="rId3"/>
              </a:rPr>
              <a:t>Buckeye_Care_Coordination_Escalations@CENTENE.COM</a:t>
            </a:r>
            <a:br>
              <a:rPr lang="en-US" sz="1400" dirty="0"/>
            </a:br>
            <a:br>
              <a:rPr lang="en-US" sz="1400" dirty="0"/>
            </a:br>
            <a:endParaRPr lang="en-US" sz="1400" dirty="0"/>
          </a:p>
        </p:txBody>
      </p:sp>
    </p:spTree>
    <p:extLst>
      <p:ext uri="{BB962C8B-B14F-4D97-AF65-F5344CB8AC3E}">
        <p14:creationId xmlns:p14="http://schemas.microsoft.com/office/powerpoint/2010/main" val="3368814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A5F13-74AE-45A3-AA71-D42B07808C05}"/>
              </a:ext>
            </a:extLst>
          </p:cNvPr>
          <p:cNvSpPr>
            <a:spLocks noGrp="1"/>
          </p:cNvSpPr>
          <p:nvPr>
            <p:ph type="title"/>
          </p:nvPr>
        </p:nvSpPr>
        <p:spPr/>
        <p:txBody>
          <a:bodyPr wrap="square" anchor="ctr">
            <a:noAutofit/>
          </a:bodyPr>
          <a:lstStyle/>
          <a:p>
            <a:pPr algn="l">
              <a:lnSpc>
                <a:spcPct val="90000"/>
              </a:lnSpc>
            </a:pPr>
            <a:r>
              <a:rPr lang="en-US" sz="4000" dirty="0">
                <a:solidFill>
                  <a:schemeClr val="bg1"/>
                </a:solidFill>
              </a:rPr>
              <a:t>Claims, Adjustments and Appeals</a:t>
            </a:r>
          </a:p>
        </p:txBody>
      </p:sp>
    </p:spTree>
    <p:extLst>
      <p:ext uri="{BB962C8B-B14F-4D97-AF65-F5344CB8AC3E}">
        <p14:creationId xmlns:p14="http://schemas.microsoft.com/office/powerpoint/2010/main" val="32881889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7949F7-0842-4634-973D-5152A9B5A8D4}"/>
              </a:ext>
            </a:extLst>
          </p:cNvPr>
          <p:cNvSpPr>
            <a:spLocks noGrp="1"/>
          </p:cNvSpPr>
          <p:nvPr>
            <p:ph type="title"/>
          </p:nvPr>
        </p:nvSpPr>
        <p:spPr>
          <a:xfrm>
            <a:off x="311700" y="118424"/>
            <a:ext cx="8520600" cy="572700"/>
          </a:xfrm>
        </p:spPr>
        <p:txBody>
          <a:bodyPr wrap="square" anchor="t">
            <a:noAutofit/>
          </a:bodyPr>
          <a:lstStyle/>
          <a:p>
            <a:pPr>
              <a:lnSpc>
                <a:spcPct val="90000"/>
              </a:lnSpc>
            </a:pPr>
            <a:r>
              <a:rPr lang="en-US" dirty="0"/>
              <a:t>Fiscal Intermediary</a:t>
            </a:r>
          </a:p>
        </p:txBody>
      </p:sp>
      <p:sp>
        <p:nvSpPr>
          <p:cNvPr id="2" name="Content Placeholder 1">
            <a:extLst>
              <a:ext uri="{FF2B5EF4-FFF2-40B4-BE49-F238E27FC236}">
                <a16:creationId xmlns:a16="http://schemas.microsoft.com/office/drawing/2014/main" id="{F682854C-0EF4-4315-A6D5-F9AC6E57EAF4}"/>
              </a:ext>
            </a:extLst>
          </p:cNvPr>
          <p:cNvSpPr>
            <a:spLocks noGrp="1"/>
          </p:cNvSpPr>
          <p:nvPr>
            <p:ph type="body" idx="1"/>
          </p:nvPr>
        </p:nvSpPr>
        <p:spPr>
          <a:xfrm>
            <a:off x="311700" y="755055"/>
            <a:ext cx="8520600" cy="3416400"/>
          </a:xfrm>
        </p:spPr>
        <p:txBody>
          <a:bodyPr wrap="square" anchor="t">
            <a:normAutofit fontScale="92500" lnSpcReduction="10000"/>
          </a:bodyPr>
          <a:lstStyle/>
          <a:p>
            <a:pPr marL="0" indent="0">
              <a:lnSpc>
                <a:spcPct val="105000"/>
              </a:lnSpc>
              <a:spcAft>
                <a:spcPts val="600"/>
              </a:spcAft>
              <a:buNone/>
            </a:pPr>
            <a:r>
              <a:rPr lang="en-US" sz="1200" dirty="0"/>
              <a:t>The Fiscal Intermediary is a part of a larger effort to modernize ODM’s management information systems. This modernization roadmap, developed in accordance with the Centers for Medicare and Medicaid Services (CMS) guidance, includes a transition to a modular system called the Ohio Medicaid Enterprise System (OMES) that will support ODM in meeting several modernization goals. As a part of this roadmap, updated and new functionality - such as Fiscal Intermediary - is being built into OMES rather than MITS.</a:t>
            </a:r>
          </a:p>
          <a:p>
            <a:pPr marL="0" indent="0" rtl="0">
              <a:lnSpc>
                <a:spcPct val="105000"/>
              </a:lnSpc>
              <a:spcAft>
                <a:spcPts val="600"/>
              </a:spcAft>
              <a:buNone/>
            </a:pPr>
            <a:r>
              <a:rPr lang="en-US" sz="1200" b="1" i="0" dirty="0">
                <a:effectLst/>
              </a:rPr>
              <a:t>Fiscal Intermediary Capabilities</a:t>
            </a:r>
          </a:p>
          <a:p>
            <a:pPr rtl="0">
              <a:lnSpc>
                <a:spcPct val="105000"/>
              </a:lnSpc>
              <a:spcAft>
                <a:spcPts val="200"/>
              </a:spcAft>
              <a:buFont typeface="Arial" panose="020B0604020202020204" pitchFamily="34" charset="0"/>
              <a:buChar char="•"/>
            </a:pPr>
            <a:r>
              <a:rPr lang="en-US" sz="1200" b="0" i="0" dirty="0">
                <a:effectLst/>
              </a:rPr>
              <a:t>One Door for Prior Authorization Submissions (whether PNM or EDI) for all lines of business. * FFS Medicaid only at this time</a:t>
            </a:r>
          </a:p>
          <a:p>
            <a:pPr rtl="0">
              <a:lnSpc>
                <a:spcPct val="105000"/>
              </a:lnSpc>
              <a:spcAft>
                <a:spcPts val="200"/>
              </a:spcAft>
              <a:buFont typeface="Arial" panose="020B0604020202020204" pitchFamily="34" charset="0"/>
              <a:buChar char="•"/>
            </a:pPr>
            <a:r>
              <a:rPr lang="en-US" sz="1200" b="0" i="0" dirty="0">
                <a:effectLst/>
              </a:rPr>
              <a:t>One Door for Claims Submissions (whether PNM or EDI) for all lines of business</a:t>
            </a:r>
            <a:r>
              <a:rPr lang="en-US" sz="1200" dirty="0"/>
              <a:t> and </a:t>
            </a:r>
            <a:r>
              <a:rPr lang="en-US" sz="1200" b="1" dirty="0"/>
              <a:t>effective</a:t>
            </a:r>
            <a:r>
              <a:rPr lang="en-US" sz="1200" b="1" i="0" dirty="0">
                <a:effectLst/>
              </a:rPr>
              <a:t> 2/1/2023 will include MCEs</a:t>
            </a:r>
          </a:p>
          <a:p>
            <a:pPr rtl="0">
              <a:lnSpc>
                <a:spcPct val="105000"/>
              </a:lnSpc>
              <a:spcAft>
                <a:spcPts val="200"/>
              </a:spcAft>
              <a:buFont typeface="Arial" panose="020B0604020202020204" pitchFamily="34" charset="0"/>
              <a:buChar char="•"/>
            </a:pPr>
            <a:r>
              <a:rPr lang="en-US" sz="1200" b="0" i="0" dirty="0">
                <a:effectLst/>
              </a:rPr>
              <a:t>One Door for Recipient Eligibility Look-Up (whether PNM, EDI, or IVR) for all lines of business. * FFS Medicaid only at this time</a:t>
            </a:r>
          </a:p>
          <a:p>
            <a:pPr rtl="0">
              <a:lnSpc>
                <a:spcPct val="105000"/>
              </a:lnSpc>
              <a:spcAft>
                <a:spcPts val="200"/>
              </a:spcAft>
              <a:buFont typeface="Arial" panose="020B0604020202020204" pitchFamily="34" charset="0"/>
              <a:buChar char="•"/>
            </a:pPr>
            <a:r>
              <a:rPr lang="en-US" sz="1200" b="0" i="0" dirty="0">
                <a:effectLst/>
              </a:rPr>
              <a:t>Additional functionality that exists in MITS today that will continue in PNM in the future: FFS Medicaid only at this time</a:t>
            </a:r>
          </a:p>
          <a:p>
            <a:pPr marL="742950" lvl="1" indent="-285750" rtl="0">
              <a:lnSpc>
                <a:spcPct val="105000"/>
              </a:lnSpc>
              <a:spcAft>
                <a:spcPts val="200"/>
              </a:spcAft>
              <a:buFont typeface="Arial" panose="020B0604020202020204" pitchFamily="34" charset="0"/>
              <a:buChar char="•"/>
            </a:pPr>
            <a:r>
              <a:rPr lang="en-US" sz="1200" b="0" i="0" dirty="0">
                <a:effectLst/>
              </a:rPr>
              <a:t>Cost Report Submission</a:t>
            </a:r>
          </a:p>
          <a:p>
            <a:pPr marL="742950" lvl="1" indent="-285750" rtl="0">
              <a:lnSpc>
                <a:spcPct val="105000"/>
              </a:lnSpc>
              <a:spcAft>
                <a:spcPts val="600"/>
              </a:spcAft>
              <a:buFont typeface="Arial" panose="020B0604020202020204" pitchFamily="34" charset="0"/>
              <a:buChar char="•"/>
            </a:pPr>
            <a:r>
              <a:rPr lang="en-US" sz="1200" b="0" i="0" dirty="0">
                <a:effectLst/>
              </a:rPr>
              <a:t>Ability to upload attachments for Prior Authorizations and Claims</a:t>
            </a:r>
          </a:p>
          <a:p>
            <a:pPr marL="0" indent="0" rtl="0">
              <a:lnSpc>
                <a:spcPct val="105000"/>
              </a:lnSpc>
              <a:spcAft>
                <a:spcPts val="600"/>
              </a:spcAft>
              <a:buNone/>
            </a:pPr>
            <a:r>
              <a:rPr lang="en-US" sz="1200" b="0" i="0" dirty="0">
                <a:effectLst/>
              </a:rPr>
              <a:t>*Refers to </a:t>
            </a:r>
            <a:r>
              <a:rPr lang="en-US" sz="1200" dirty="0"/>
              <a:t> </a:t>
            </a:r>
            <a:r>
              <a:rPr lang="en-US" sz="1200" b="0" i="0" dirty="0">
                <a:effectLst/>
              </a:rPr>
              <a:t>managed care / OhioRISE. MyCare prior authorizations will not be coming in Medicaid’s front door. Providers will continue to submit those prior authorizations to the managed care plans until a later date TBD.</a:t>
            </a:r>
          </a:p>
          <a:p>
            <a:pPr marL="0" indent="0">
              <a:lnSpc>
                <a:spcPct val="105000"/>
              </a:lnSpc>
              <a:spcAft>
                <a:spcPts val="600"/>
              </a:spcAft>
              <a:buNone/>
            </a:pPr>
            <a:r>
              <a:rPr kumimoji="0" lang="en-US" sz="1200" i="0" u="none" strike="noStrike" kern="0" cap="none" spc="0" normalizeH="0" baseline="0" noProof="0" dirty="0">
                <a:ln>
                  <a:noFill/>
                </a:ln>
                <a:effectLst/>
                <a:uLnTx/>
                <a:uFillTx/>
              </a:rPr>
              <a:t>Additional information available at Ohio Department of Medicaid </a:t>
            </a:r>
            <a:r>
              <a:rPr kumimoji="0" lang="en-US" sz="1200" b="1" i="0" u="none" strike="noStrike" kern="0" cap="none" spc="0" normalizeH="0" baseline="0" noProof="0" dirty="0">
                <a:ln>
                  <a:noFill/>
                </a:ln>
                <a:solidFill>
                  <a:schemeClr val="tx1"/>
                </a:solidFill>
                <a:effectLst/>
                <a:uLnTx/>
                <a:uFillTx/>
                <a:hlinkClick r:id="rId3">
                  <a:extLst>
                    <a:ext uri="{A12FA001-AC4F-418D-AE19-62706E023703}">
                      <ahyp:hlinkClr xmlns:ahyp="http://schemas.microsoft.com/office/drawing/2018/hyperlinkcolor" val="tx"/>
                    </a:ext>
                  </a:extLst>
                </a:hlinkClick>
              </a:rPr>
              <a:t>Fiscal Intermediary</a:t>
            </a:r>
            <a:r>
              <a:rPr kumimoji="0" lang="en-US" sz="1200" i="0" u="none" strike="noStrike" kern="0" cap="none" spc="0" normalizeH="0" baseline="0" noProof="0" dirty="0">
                <a:ln>
                  <a:noFill/>
                </a:ln>
                <a:effectLst/>
                <a:uLnTx/>
                <a:uFillTx/>
              </a:rPr>
              <a:t>. </a:t>
            </a:r>
          </a:p>
          <a:p>
            <a:pPr marL="0" indent="0">
              <a:lnSpc>
                <a:spcPct val="105000"/>
              </a:lnSpc>
              <a:spcAft>
                <a:spcPts val="600"/>
              </a:spcAft>
              <a:buNone/>
            </a:pPr>
            <a:r>
              <a:rPr kumimoji="0" lang="en-US" sz="1200" i="0" u="none" strike="noStrike" kern="0" cap="none" spc="0" normalizeH="0" baseline="0" noProof="0" dirty="0">
                <a:ln>
                  <a:noFill/>
                </a:ln>
                <a:effectLst/>
                <a:uLnTx/>
                <a:uFillTx/>
              </a:rPr>
              <a:t> </a:t>
            </a:r>
            <a:endParaRPr lang="en-US" sz="1200" dirty="0"/>
          </a:p>
        </p:txBody>
      </p:sp>
    </p:spTree>
    <p:extLst>
      <p:ext uri="{BB962C8B-B14F-4D97-AF65-F5344CB8AC3E}">
        <p14:creationId xmlns:p14="http://schemas.microsoft.com/office/powerpoint/2010/main" val="23823701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5F6AD6-8D2A-8EE9-4CB9-E7D9F6205564}"/>
              </a:ext>
            </a:extLst>
          </p:cNvPr>
          <p:cNvSpPr>
            <a:spLocks noGrp="1"/>
          </p:cNvSpPr>
          <p:nvPr>
            <p:ph type="title" idx="4294967295"/>
          </p:nvPr>
        </p:nvSpPr>
        <p:spPr>
          <a:xfrm>
            <a:off x="311150" y="207963"/>
            <a:ext cx="8521700" cy="573087"/>
          </a:xfrm>
        </p:spPr>
        <p:txBody>
          <a:bodyPr anchor="ctr">
            <a:noAutofit/>
          </a:bodyPr>
          <a:lstStyle/>
          <a:p>
            <a:r>
              <a:rPr lang="en-US" sz="3400" b="0" i="0" u="none" strike="noStrike" cap="none" dirty="0">
                <a:solidFill>
                  <a:srgbClr val="7FA43A"/>
                </a:solidFill>
                <a:latin typeface="Arial"/>
                <a:ea typeface="Arial"/>
                <a:cs typeface="Arial"/>
                <a:sym typeface="Arial"/>
              </a:rPr>
              <a:t>Claims Submission </a:t>
            </a:r>
            <a:r>
              <a:rPr lang="en-US" sz="1200" b="0" i="0" u="none" strike="noStrike" cap="none" dirty="0">
                <a:solidFill>
                  <a:srgbClr val="7FA43A"/>
                </a:solidFill>
                <a:latin typeface="Arial"/>
                <a:ea typeface="Arial"/>
                <a:cs typeface="Arial"/>
                <a:sym typeface="Arial"/>
              </a:rPr>
              <a:t>(1 of 4)</a:t>
            </a:r>
            <a:r>
              <a:rPr lang="en-US" sz="3400" b="0" i="0" u="none" strike="noStrike" cap="none" dirty="0">
                <a:solidFill>
                  <a:srgbClr val="7FA43A"/>
                </a:solidFill>
                <a:latin typeface="Arial"/>
                <a:ea typeface="Arial"/>
                <a:cs typeface="Arial"/>
                <a:sym typeface="Arial"/>
              </a:rPr>
              <a:t>  </a:t>
            </a:r>
            <a:endParaRPr lang="en-US" sz="3400" dirty="0"/>
          </a:p>
        </p:txBody>
      </p:sp>
      <p:pic>
        <p:nvPicPr>
          <p:cNvPr id="5" name="Content Placeholder 4" descr="A presentation slide titled Points of submission for claims and prior authorizations with the subtitle The February 1 launch of EDI and FI will bring a change of submission methods. The main content is a data table matrix mapping four request types against three submission platforms using checkmarks and X marks. The four rows are: Managed care claims, Managed care prior authorizations**, Fee-for-service claims, and Fee-for-service prior authorizations. The three columns are: Provider Network Management (PNM) via a link to MITS, Managed Care Portals*, and Electronic Data Interchange (EDI) Via a trading partner. Row 1 Managed care claims: Provider Network Management has a cross mark; Managed Care Portals* and Electronic Data Interchange have check marks. Row 2 Managed care prior authorizations**: Provider Network Management and Electronic Data Interchange have cross marks; Managed Care Portals* has a check mark. Row 3 Fee-for-service claims: Provider Network Management and Electronic Data Interchange have check marks; Managed Care Portals* has a cross mark. Row 4 Fee-for-service prior authorizations: Provider Network Management has a check mark; Managed Care Portals* and Electronic Data Interchange have cross marks. The slide concludes with two footnotes at the bottom: *ODM is working with the MCEs to share data for claims and prior authorizations that are submitted directly to the MCOs (not through PNM or EDI). **Managed Care prior authorizations are to be submitted via MCE guidance which may include portal entry or other electronic processes.">
            <a:extLst>
              <a:ext uri="{FF2B5EF4-FFF2-40B4-BE49-F238E27FC236}">
                <a16:creationId xmlns:a16="http://schemas.microsoft.com/office/drawing/2014/main" id="{AC15BB97-4BB0-73E5-0CA6-6A2EA5604E2B}"/>
              </a:ext>
            </a:extLst>
          </p:cNvPr>
          <p:cNvPicPr>
            <a:picLocks noGrp="1" noChangeAspect="1"/>
          </p:cNvPicPr>
          <p:nvPr>
            <p:ph idx="4294967295"/>
          </p:nvPr>
        </p:nvPicPr>
        <p:blipFill>
          <a:blip r:embed="rId2"/>
          <a:stretch>
            <a:fillRect/>
          </a:stretch>
        </p:blipFill>
        <p:spPr>
          <a:xfrm>
            <a:off x="1107569" y="948502"/>
            <a:ext cx="6928861" cy="3246495"/>
          </a:xfrm>
        </p:spPr>
      </p:pic>
      <p:sp>
        <p:nvSpPr>
          <p:cNvPr id="7" name="Text Placeholder 6">
            <a:extLst>
              <a:ext uri="{FF2B5EF4-FFF2-40B4-BE49-F238E27FC236}">
                <a16:creationId xmlns:a16="http://schemas.microsoft.com/office/drawing/2014/main" id="{BD28FACC-56F6-B2D0-BFFA-F4B4CC82BA39}"/>
              </a:ext>
            </a:extLst>
          </p:cNvPr>
          <p:cNvSpPr>
            <a:spLocks noGrp="1"/>
          </p:cNvSpPr>
          <p:nvPr>
            <p:ph type="body" idx="1"/>
          </p:nvPr>
        </p:nvSpPr>
        <p:spPr/>
        <p:txBody>
          <a:bodyPr anchor="b">
            <a:normAutofit fontScale="62500" lnSpcReduction="20000"/>
          </a:bodyPr>
          <a:lstStyle/>
          <a:p>
            <a:endParaRPr lang="en-US" dirty="0"/>
          </a:p>
          <a:p>
            <a:endParaRPr lang="en-US" dirty="0"/>
          </a:p>
          <a:p>
            <a:r>
              <a:rPr lang="en-US" dirty="0"/>
              <a:t>Effective February 1, 2023</a:t>
            </a:r>
          </a:p>
          <a:p>
            <a:endParaRPr lang="en-US" dirty="0"/>
          </a:p>
        </p:txBody>
      </p:sp>
    </p:spTree>
    <p:extLst>
      <p:ext uri="{BB962C8B-B14F-4D97-AF65-F5344CB8AC3E}">
        <p14:creationId xmlns:p14="http://schemas.microsoft.com/office/powerpoint/2010/main" val="23505172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B9F7CF9-D1F1-4521-A008-B756A9153B2D}"/>
              </a:ext>
              <a:ext uri="{C183D7F6-B498-43B3-948B-1728B52AA6E4}">
                <adec:decorative xmlns:adec="http://schemas.microsoft.com/office/drawing/2017/decorative" val="1"/>
              </a:ext>
            </a:extLst>
          </p:cNvPr>
          <p:cNvSpPr>
            <a:spLocks noGrp="1"/>
          </p:cNvSpPr>
          <p:nvPr>
            <p:ph type="body" idx="1"/>
          </p:nvPr>
        </p:nvSpPr>
        <p:spPr/>
        <p:txBody>
          <a:bodyPr>
            <a:normAutofit/>
          </a:bodyPr>
          <a:lstStyle/>
          <a:p>
            <a:pPr marL="0" indent="0">
              <a:buNone/>
            </a:pPr>
            <a:endParaRPr lang="en-US" dirty="0">
              <a:latin typeface="Calibri" panose="020F0502020204030204" pitchFamily="34" charset="0"/>
              <a:cs typeface="Calibri" panose="020F0502020204030204" pitchFamily="34" charset="0"/>
            </a:endParaRPr>
          </a:p>
          <a:p>
            <a:pPr marL="0" indent="0">
              <a:buNone/>
            </a:pPr>
            <a:endParaRPr lang="en-US" b="1" dirty="0">
              <a:solidFill>
                <a:srgbClr val="7FA43A"/>
              </a:solidFill>
              <a:latin typeface="Calibri" panose="020F0502020204030204" pitchFamily="34" charset="0"/>
              <a:cs typeface="Calibri" panose="020F0502020204030204" pitchFamily="34" charset="0"/>
            </a:endParaRPr>
          </a:p>
          <a:p>
            <a:pPr marL="0" indent="0">
              <a:buNone/>
            </a:pPr>
            <a:endParaRPr lang="en-US" b="1" dirty="0">
              <a:solidFill>
                <a:srgbClr val="7FA43A"/>
              </a:solidFill>
              <a:latin typeface="Calibri" panose="020F0502020204030204" pitchFamily="34" charset="0"/>
              <a:cs typeface="Calibri" panose="020F0502020204030204" pitchFamily="34" charset="0"/>
            </a:endParaRPr>
          </a:p>
          <a:p>
            <a:pPr marL="0" indent="0">
              <a:buNone/>
            </a:pPr>
            <a:endParaRPr lang="en-US" b="1" dirty="0">
              <a:solidFill>
                <a:srgbClr val="7FA43A"/>
              </a:solidFill>
              <a:latin typeface="Calibri" panose="020F0502020204030204" pitchFamily="34" charset="0"/>
              <a:cs typeface="Calibri" panose="020F0502020204030204" pitchFamily="34" charset="0"/>
            </a:endParaRPr>
          </a:p>
          <a:p>
            <a:pPr marL="0" indent="0">
              <a:buNone/>
            </a:pPr>
            <a:endParaRPr lang="en-US" b="1" dirty="0">
              <a:solidFill>
                <a:srgbClr val="7FA43A"/>
              </a:solidFill>
              <a:latin typeface="Calibri" panose="020F0502020204030204" pitchFamily="34" charset="0"/>
              <a:cs typeface="Calibri" panose="020F0502020204030204" pitchFamily="34" charset="0"/>
            </a:endParaRPr>
          </a:p>
          <a:p>
            <a:pPr marL="0" indent="0">
              <a:buNone/>
            </a:pPr>
            <a:endParaRPr lang="en-US" b="1" dirty="0">
              <a:solidFill>
                <a:srgbClr val="7FA43A"/>
              </a:solidFill>
              <a:latin typeface="Calibri" panose="020F0502020204030204" pitchFamily="34" charset="0"/>
              <a:cs typeface="Calibri" panose="020F0502020204030204" pitchFamily="34" charset="0"/>
            </a:endParaRPr>
          </a:p>
          <a:p>
            <a:pPr marL="0" indent="0">
              <a:buNone/>
            </a:pPr>
            <a:endParaRPr lang="en-US" b="1" dirty="0">
              <a:solidFill>
                <a:srgbClr val="7FA43A"/>
              </a:solidFill>
              <a:latin typeface="Calibri" panose="020F0502020204030204" pitchFamily="34" charset="0"/>
              <a:cs typeface="Calibri" panose="020F0502020204030204" pitchFamily="34" charset="0"/>
            </a:endParaRPr>
          </a:p>
          <a:p>
            <a:pPr marL="0" indent="0">
              <a:buNone/>
            </a:pPr>
            <a:endParaRPr lang="en-US" b="1" dirty="0">
              <a:solidFill>
                <a:srgbClr val="7FA43A"/>
              </a:solidFill>
              <a:latin typeface="Calibri" panose="020F0502020204030204" pitchFamily="34" charset="0"/>
              <a:cs typeface="Calibri" panose="020F0502020204030204" pitchFamily="34" charset="0"/>
            </a:endParaRPr>
          </a:p>
          <a:p>
            <a:pPr marL="0" indent="0">
              <a:buNone/>
            </a:pPr>
            <a:endParaRPr lang="en-US" b="1" dirty="0">
              <a:solidFill>
                <a:srgbClr val="7FA43A"/>
              </a:solidFill>
              <a:latin typeface="Calibri" panose="020F0502020204030204" pitchFamily="34" charset="0"/>
              <a:cs typeface="Calibri" panose="020F0502020204030204" pitchFamily="34" charset="0"/>
            </a:endParaRPr>
          </a:p>
          <a:p>
            <a:pPr marL="0" indent="0">
              <a:buNone/>
            </a:pPr>
            <a:endParaRPr lang="en-US" b="1" dirty="0">
              <a:solidFill>
                <a:srgbClr val="7FA43A"/>
              </a:solidFill>
              <a:latin typeface="Calibri" panose="020F0502020204030204" pitchFamily="34" charset="0"/>
              <a:cs typeface="Calibri" panose="020F0502020204030204" pitchFamily="34" charset="0"/>
            </a:endParaRPr>
          </a:p>
          <a:p>
            <a:pPr marL="0" indent="0">
              <a:buNone/>
            </a:pPr>
            <a:endParaRPr lang="en-US" b="1" dirty="0">
              <a:solidFill>
                <a:srgbClr val="7FA43A"/>
              </a:solidFill>
              <a:latin typeface="Calibri" panose="020F0502020204030204" pitchFamily="34" charset="0"/>
              <a:cs typeface="Calibri" panose="020F0502020204030204" pitchFamily="34" charset="0"/>
            </a:endParaRPr>
          </a:p>
          <a:p>
            <a:pPr marL="0" indent="0">
              <a:buNone/>
            </a:pPr>
            <a:endParaRPr lang="en-US" b="1" dirty="0">
              <a:solidFill>
                <a:srgbClr val="7FA43A"/>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15000"/>
              </a:lnSpc>
              <a:spcBef>
                <a:spcPts val="0"/>
              </a:spcBef>
              <a:spcAft>
                <a:spcPts val="0"/>
              </a:spcAft>
              <a:buClr>
                <a:srgbClr val="9DC231"/>
              </a:buClr>
              <a:buSzPts val="1800"/>
              <a:buNone/>
              <a:tabLst/>
              <a:defRPr/>
            </a:pPr>
            <a:endParaRPr kumimoji="0" lang="en-US" sz="1700" b="1" i="0" u="none" strike="noStrike" kern="0" cap="none" spc="0" normalizeH="0" baseline="0" noProof="0" dirty="0">
              <a:ln>
                <a:noFill/>
              </a:ln>
              <a:solidFill>
                <a:srgbClr val="7FA43A"/>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15000"/>
              </a:lnSpc>
              <a:spcBef>
                <a:spcPts val="0"/>
              </a:spcBef>
              <a:spcAft>
                <a:spcPts val="0"/>
              </a:spcAft>
              <a:buClr>
                <a:srgbClr val="9DC231"/>
              </a:buClr>
              <a:buSzPts val="1800"/>
              <a:buNone/>
              <a:tabLst/>
              <a:defRPr/>
            </a:pPr>
            <a:endParaRPr kumimoji="0" lang="en-US" sz="1700" b="1" i="0" u="none" strike="noStrike" kern="0" cap="none" spc="0" normalizeH="0" baseline="0" noProof="0" dirty="0">
              <a:ln>
                <a:noFill/>
              </a:ln>
              <a:solidFill>
                <a:srgbClr val="7FA43A"/>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15000"/>
              </a:lnSpc>
              <a:spcBef>
                <a:spcPts val="0"/>
              </a:spcBef>
              <a:spcAft>
                <a:spcPts val="0"/>
              </a:spcAft>
              <a:buClr>
                <a:srgbClr val="9DC231"/>
              </a:buClr>
              <a:buSzPts val="1800"/>
              <a:buNone/>
              <a:tabLst/>
              <a:defRPr/>
            </a:pPr>
            <a:endParaRPr lang="en-US" sz="1700" b="1" dirty="0">
              <a:solidFill>
                <a:srgbClr val="7FA43A"/>
              </a:solidFill>
              <a:latin typeface="Calibri" panose="020F0502020204030204" pitchFamily="34" charset="0"/>
              <a:cs typeface="Calibri" panose="020F0502020204030204" pitchFamily="34" charset="0"/>
            </a:endParaRPr>
          </a:p>
          <a:p>
            <a:pPr marL="42862" indent="0">
              <a:buSzPts val="1400"/>
              <a:buNone/>
              <a:defRPr/>
            </a:pPr>
            <a:endParaRPr kumimoji="0" lang="en-US" sz="1200" b="1" i="0" u="none" strike="noStrike" kern="0" cap="none" spc="0" normalizeH="0" baseline="0" noProof="0" dirty="0">
              <a:ln>
                <a:noFill/>
              </a:ln>
              <a:solidFill>
                <a:srgbClr val="595959"/>
              </a:solidFill>
              <a:effectLst/>
              <a:uLnTx/>
              <a:uFillTx/>
              <a:latin typeface="Calibri" panose="020F0502020204030204" pitchFamily="34" charset="0"/>
              <a:cs typeface="Calibri" panose="020F0502020204030204" pitchFamily="34" charset="0"/>
              <a:sym typeface="Arial"/>
            </a:endParaRPr>
          </a:p>
          <a:p>
            <a:endParaRPr lang="en-US" sz="1200" dirty="0"/>
          </a:p>
        </p:txBody>
      </p:sp>
      <p:sp>
        <p:nvSpPr>
          <p:cNvPr id="2" name="Title 1">
            <a:extLst>
              <a:ext uri="{FF2B5EF4-FFF2-40B4-BE49-F238E27FC236}">
                <a16:creationId xmlns:a16="http://schemas.microsoft.com/office/drawing/2014/main" id="{5B8AB374-C221-42C0-8FBB-FBFC40F5EB99}"/>
              </a:ext>
            </a:extLst>
          </p:cNvPr>
          <p:cNvSpPr>
            <a:spLocks noGrp="1"/>
          </p:cNvSpPr>
          <p:nvPr>
            <p:ph type="title" idx="4294967295"/>
          </p:nvPr>
        </p:nvSpPr>
        <p:spPr>
          <a:xfrm>
            <a:off x="311150" y="166401"/>
            <a:ext cx="8521700" cy="573087"/>
          </a:xfrm>
        </p:spPr>
        <p:txBody>
          <a:bodyPr spcFirstLastPara="1" wrap="square" lIns="91425" tIns="91425" rIns="91425" bIns="91425" anchor="t" anchorCtr="0">
            <a:noAutofit/>
          </a:bodyPr>
          <a:lstStyle/>
          <a:p>
            <a:pPr>
              <a:lnSpc>
                <a:spcPct val="90000"/>
              </a:lnSpc>
            </a:pPr>
            <a:r>
              <a:rPr lang="en-US" sz="3400" b="0" i="0" u="none" strike="noStrike" cap="none" dirty="0">
                <a:solidFill>
                  <a:srgbClr val="7FA43A"/>
                </a:solidFill>
                <a:latin typeface="Arial"/>
                <a:ea typeface="Arial"/>
                <a:cs typeface="Arial"/>
                <a:sym typeface="Arial"/>
              </a:rPr>
              <a:t>Claims Submission</a:t>
            </a:r>
            <a:r>
              <a:rPr lang="en-US" sz="1200" b="0" i="0" u="none" strike="noStrike" cap="none" dirty="0">
                <a:solidFill>
                  <a:srgbClr val="7FA43A"/>
                </a:solidFill>
                <a:latin typeface="Arial"/>
                <a:ea typeface="Arial"/>
                <a:cs typeface="Arial"/>
                <a:sym typeface="Arial"/>
              </a:rPr>
              <a:t> (2 of 4)</a:t>
            </a:r>
          </a:p>
        </p:txBody>
      </p:sp>
      <p:pic>
        <p:nvPicPr>
          <p:cNvPr id="8" name="Picture 7" descr="A presentation slide titled Trading Partner Entry Point with the subtitle Electronic Data Interchange (EDI) Module. The slide features two main sections marked with right-pointing arrow icons. The top section is enclosed in a rectangular box and begins with the statement, Beginning February 1, all EDI exchanges will have a new entry point. The EDI will be used for: followed by four bullet points: Trading partner submission for both fee-for-service and managed care claims., Member eligibility inquiries in batch or real time., Claim status inquiry., and Enrollment for 835 electronic remittance advices. Below the rectangular box, the second section states, At a later date, the EDI will also be used for managed care prior authorizations.">
            <a:extLst>
              <a:ext uri="{FF2B5EF4-FFF2-40B4-BE49-F238E27FC236}">
                <a16:creationId xmlns:a16="http://schemas.microsoft.com/office/drawing/2014/main" id="{8F45FEFD-6D1C-6330-6E4A-3B9ED754F3A2}"/>
              </a:ext>
            </a:extLst>
          </p:cNvPr>
          <p:cNvPicPr>
            <a:picLocks noChangeAspect="1"/>
          </p:cNvPicPr>
          <p:nvPr/>
        </p:nvPicPr>
        <p:blipFill>
          <a:blip r:embed="rId3"/>
          <a:stretch>
            <a:fillRect/>
          </a:stretch>
        </p:blipFill>
        <p:spPr>
          <a:xfrm>
            <a:off x="464100" y="948690"/>
            <a:ext cx="3365742" cy="3246120"/>
          </a:xfrm>
          <a:prstGeom prst="rect">
            <a:avLst/>
          </a:prstGeom>
        </p:spPr>
      </p:pic>
      <p:sp>
        <p:nvSpPr>
          <p:cNvPr id="6" name="Content Placeholder 3">
            <a:extLst>
              <a:ext uri="{FF2B5EF4-FFF2-40B4-BE49-F238E27FC236}">
                <a16:creationId xmlns:a16="http://schemas.microsoft.com/office/drawing/2014/main" id="{553DC534-8DA7-4117-A614-BE22925984E8}"/>
              </a:ext>
            </a:extLst>
          </p:cNvPr>
          <p:cNvSpPr txBox="1">
            <a:spLocks/>
          </p:cNvSpPr>
          <p:nvPr/>
        </p:nvSpPr>
        <p:spPr>
          <a:xfrm>
            <a:off x="4528315" y="969838"/>
            <a:ext cx="4355962" cy="2094338"/>
          </a:xfrm>
          <a:prstGeom prst="rect">
            <a:avLst/>
          </a:prstGeom>
          <a:noFill/>
          <a:ln>
            <a:noFill/>
          </a:ln>
        </p:spPr>
        <p:txBody>
          <a:bodyPr spcFirstLastPara="1" wrap="square" lIns="91425" tIns="91425" rIns="91425" bIns="91425" anchor="t" anchorCtr="0">
            <a:normAutofit fontScale="85000" lnSpcReduction="10000"/>
          </a:bodyPr>
          <a:lstStyle>
            <a:defPPr marR="0" lvl="0" algn="l" rtl="0">
              <a:lnSpc>
                <a:spcPct val="100000"/>
              </a:lnSpc>
              <a:spcBef>
                <a:spcPts val="0"/>
              </a:spcBef>
              <a:spcAft>
                <a:spcPts val="0"/>
              </a:spcAft>
            </a:defPPr>
            <a:lvl1pPr marL="257175" marR="0" lvl="0" indent="-257175" algn="l" rtl="0">
              <a:lnSpc>
                <a:spcPct val="115000"/>
              </a:lnSpc>
              <a:spcBef>
                <a:spcPts val="0"/>
              </a:spcBef>
              <a:spcAft>
                <a:spcPts val="0"/>
              </a:spcAft>
              <a:buClr>
                <a:srgbClr val="9DC231"/>
              </a:buClr>
              <a:buSzPts val="1800"/>
              <a:buFont typeface="Wingdings" charset="2"/>
              <a:buChar char="§"/>
              <a:defRPr sz="1400" b="0" i="0" u="none" strike="noStrike" cap="none">
                <a:solidFill>
                  <a:schemeClr val="dk2"/>
                </a:solidFill>
                <a:latin typeface="Arial" panose="020B0604020202020204" pitchFamily="34" charset="0"/>
                <a:ea typeface="Arial" panose="020B0604020202020204" pitchFamily="34" charset="0"/>
                <a:cs typeface="Arial" panose="020B0604020202020204" pitchFamily="34" charset="0"/>
                <a:sym typeface="Arial"/>
              </a:defRPr>
            </a:lvl1pPr>
            <a:lvl2pPr marL="557213" marR="0" lvl="1" indent="-214313"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2pPr>
            <a:lvl3pPr marL="857250" marR="0" lvl="2"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3pPr>
            <a:lvl4pPr marL="1200150" marR="0" lvl="3"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4pPr>
            <a:lvl5pPr marL="1543050" marR="0" lvl="4"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marR="0" lvl="0" indent="0" algn="l" defTabSz="914400" rtl="0" eaLnBrk="1" fontAlgn="auto" latinLnBrk="0" hangingPunct="1">
              <a:lnSpc>
                <a:spcPct val="115000"/>
              </a:lnSpc>
              <a:spcBef>
                <a:spcPts val="0"/>
              </a:spcBef>
              <a:spcAft>
                <a:spcPts val="0"/>
              </a:spcAft>
              <a:buClr>
                <a:srgbClr val="9DC231"/>
              </a:buClr>
              <a:buSzPts val="1800"/>
              <a:buFont typeface="Wingdings" charset="2"/>
              <a:buNone/>
              <a:tabLst/>
              <a:defRPr/>
            </a:pPr>
            <a:r>
              <a:rPr kumimoji="0" lang="en-US" sz="1400" b="1" i="0" u="none" strike="noStrike" kern="0" cap="none" spc="0" normalizeH="0" baseline="0" noProof="0" dirty="0">
                <a:ln>
                  <a:noFill/>
                </a:ln>
                <a:solidFill>
                  <a:srgbClr val="7FA43A"/>
                </a:solidFill>
                <a:effectLst/>
                <a:uLnTx/>
                <a:uFillTx/>
                <a:latin typeface="Calibri" panose="020F0502020204030204" pitchFamily="34" charset="0"/>
                <a:cs typeface="Calibri" panose="020F0502020204030204" pitchFamily="34" charset="0"/>
                <a:sym typeface="Arial"/>
              </a:rPr>
              <a:t>Billing Methods</a:t>
            </a:r>
          </a:p>
          <a:p>
            <a:pPr marL="0" marR="0" lvl="0" indent="0" algn="l" defTabSz="914400" rtl="0" eaLnBrk="1" fontAlgn="auto" latinLnBrk="0" hangingPunct="1">
              <a:lnSpc>
                <a:spcPct val="115000"/>
              </a:lnSpc>
              <a:spcBef>
                <a:spcPts val="0"/>
              </a:spcBef>
              <a:spcAft>
                <a:spcPts val="0"/>
              </a:spcAft>
              <a:buClr>
                <a:srgbClr val="9DC231"/>
              </a:buClr>
              <a:buSzPts val="1800"/>
              <a:buFont typeface="Wingdings" charset="2"/>
              <a:buNone/>
              <a:tabLst/>
              <a:defRPr/>
            </a:pPr>
            <a:endParaRPr kumimoji="0" lang="en-US" sz="1200" b="0" i="0" u="none" strike="noStrike" kern="0" cap="none" spc="0" normalizeH="0" baseline="0" noProof="0" dirty="0">
              <a:ln>
                <a:noFill/>
              </a:ln>
              <a:solidFill>
                <a:srgbClr val="595959"/>
              </a:solidFill>
              <a:effectLst/>
              <a:uLnTx/>
              <a:uFillTx/>
              <a:latin typeface="Calibri" panose="020F0502020204030204" pitchFamily="34" charset="0"/>
              <a:cs typeface="Calibri" panose="020F0502020204030204" pitchFamily="34" charset="0"/>
              <a:sym typeface="Arial"/>
            </a:endParaRPr>
          </a:p>
          <a:p>
            <a:pPr marL="0" marR="0" lvl="0" indent="0" algn="l" defTabSz="914400" rtl="0" eaLnBrk="1" fontAlgn="auto" latinLnBrk="0" hangingPunct="1">
              <a:lnSpc>
                <a:spcPct val="115000"/>
              </a:lnSpc>
              <a:spcBef>
                <a:spcPts val="0"/>
              </a:spcBef>
              <a:spcAft>
                <a:spcPts val="0"/>
              </a:spcAft>
              <a:buClr>
                <a:srgbClr val="9DC231"/>
              </a:buClr>
              <a:buSzPts val="1800"/>
              <a:buFont typeface="Wingdings" charset="2"/>
              <a:buNone/>
              <a:tabLst/>
              <a:defRPr/>
            </a:pPr>
            <a:r>
              <a:rPr kumimoji="0" lang="en-US" sz="1400" b="0" i="0" u="none" strike="noStrike" kern="0" cap="none" spc="0" normalizeH="0" baseline="0" noProof="0" dirty="0">
                <a:ln>
                  <a:noFill/>
                </a:ln>
                <a:solidFill>
                  <a:srgbClr val="595959"/>
                </a:solidFill>
                <a:effectLst/>
                <a:uLnTx/>
                <a:uFillTx/>
                <a:latin typeface="Calibri" panose="020F0502020204030204" pitchFamily="34" charset="0"/>
                <a:cs typeface="Calibri" panose="020F0502020204030204" pitchFamily="34" charset="0"/>
                <a:sym typeface="Arial"/>
              </a:rPr>
              <a:t>Buckeye accepts claims in a variety of formats, including electronic EDI through FI, Portal Direct Data Entry, and paper claims.</a:t>
            </a:r>
          </a:p>
          <a:p>
            <a:pPr marL="0" marR="0" lvl="0" indent="0" algn="l" defTabSz="914400" rtl="0" eaLnBrk="1" fontAlgn="auto" latinLnBrk="0" hangingPunct="1">
              <a:lnSpc>
                <a:spcPct val="115000"/>
              </a:lnSpc>
              <a:spcBef>
                <a:spcPts val="0"/>
              </a:spcBef>
              <a:spcAft>
                <a:spcPts val="0"/>
              </a:spcAft>
              <a:buClr>
                <a:srgbClr val="9DC231"/>
              </a:buClr>
              <a:buSzPts val="1800"/>
              <a:buFont typeface="Wingdings" charset="2"/>
              <a:buNone/>
              <a:tabLst/>
              <a:defRPr/>
            </a:pPr>
            <a:r>
              <a:rPr kumimoji="0" lang="en-US" sz="1400" b="0" i="0" u="none" strike="noStrike" kern="0" cap="none" spc="0" normalizeH="0" baseline="0" noProof="0" dirty="0">
                <a:ln>
                  <a:noFill/>
                </a:ln>
                <a:solidFill>
                  <a:srgbClr val="595959"/>
                </a:solidFill>
                <a:effectLst/>
                <a:uLnTx/>
                <a:uFillTx/>
                <a:latin typeface="Calibri" panose="020F0502020204030204" pitchFamily="34" charset="0"/>
                <a:cs typeface="Calibri" panose="020F0502020204030204" pitchFamily="34" charset="0"/>
                <a:sym typeface="Arial"/>
              </a:rPr>
              <a:t> </a:t>
            </a:r>
          </a:p>
          <a:p>
            <a:pPr marL="342900" marR="0" lvl="1" indent="0" algn="l" defTabSz="914400" rtl="0" eaLnBrk="1" fontAlgn="auto" latinLnBrk="0" hangingPunct="1">
              <a:lnSpc>
                <a:spcPct val="115000"/>
              </a:lnSpc>
              <a:spcBef>
                <a:spcPts val="0"/>
              </a:spcBef>
              <a:spcAft>
                <a:spcPts val="0"/>
              </a:spcAft>
              <a:buClr>
                <a:srgbClr val="9DC231"/>
              </a:buClr>
              <a:buSzPts val="1400"/>
              <a:buFont typeface="Wingdings" charset="2"/>
              <a:buNone/>
              <a:tabLst/>
              <a:defRPr/>
            </a:pPr>
            <a:r>
              <a:rPr kumimoji="0" lang="en-US" sz="1400" b="0" i="0" u="none" strike="noStrike" kern="0" cap="none" spc="0" normalizeH="0" baseline="0" noProof="0" dirty="0">
                <a:ln>
                  <a:noFill/>
                </a:ln>
                <a:solidFill>
                  <a:srgbClr val="595959"/>
                </a:solidFill>
                <a:effectLst/>
                <a:uLnTx/>
                <a:uFillTx/>
                <a:latin typeface="Calibri" panose="020F0502020204030204" pitchFamily="34" charset="0"/>
                <a:cs typeface="Calibri" panose="020F0502020204030204" pitchFamily="34" charset="0"/>
                <a:sym typeface="Arial"/>
                <a:hlinkClick r:id="rId4"/>
              </a:rPr>
              <a:t>Fiscal Intermediary</a:t>
            </a:r>
            <a:r>
              <a:rPr kumimoji="0" lang="en-US" sz="1400" b="0" i="0" u="none" strike="noStrike" kern="0" cap="none" spc="0" normalizeH="0" baseline="0" noProof="0" dirty="0">
                <a:ln>
                  <a:noFill/>
                </a:ln>
                <a:solidFill>
                  <a:srgbClr val="595959"/>
                </a:solidFill>
                <a:effectLst/>
                <a:uLnTx/>
                <a:uFillTx/>
                <a:latin typeface="Calibri" panose="020F0502020204030204" pitchFamily="34" charset="0"/>
                <a:cs typeface="Calibri" panose="020F0502020204030204" pitchFamily="34" charset="0"/>
                <a:sym typeface="Arial"/>
              </a:rPr>
              <a:t> </a:t>
            </a:r>
          </a:p>
          <a:p>
            <a:pPr marL="342900" marR="0" lvl="1" indent="0" algn="l" defTabSz="914400" rtl="0" eaLnBrk="1" fontAlgn="auto" latinLnBrk="0" hangingPunct="1">
              <a:lnSpc>
                <a:spcPct val="115000"/>
              </a:lnSpc>
              <a:spcBef>
                <a:spcPts val="0"/>
              </a:spcBef>
              <a:spcAft>
                <a:spcPts val="0"/>
              </a:spcAft>
              <a:buClr>
                <a:srgbClr val="9DC231"/>
              </a:buClr>
              <a:buSzPts val="1400"/>
              <a:buFont typeface="Wingdings" charset="2"/>
              <a:buNone/>
              <a:tabLst/>
              <a:defRPr/>
            </a:pPr>
            <a:endParaRPr kumimoji="0" lang="en-US" sz="1400" b="0" i="0" u="none" strike="noStrike" kern="0" cap="none" spc="0" normalizeH="0" baseline="0" noProof="0" dirty="0">
              <a:ln>
                <a:noFill/>
              </a:ln>
              <a:solidFill>
                <a:srgbClr val="595959"/>
              </a:solidFill>
              <a:effectLst/>
              <a:uLnTx/>
              <a:uFillTx/>
              <a:latin typeface="Calibri" panose="020F0502020204030204" pitchFamily="34" charset="0"/>
              <a:cs typeface="Calibri" panose="020F0502020204030204" pitchFamily="34" charset="0"/>
              <a:sym typeface="Arial"/>
            </a:endParaRPr>
          </a:p>
          <a:p>
            <a:pPr marL="42862" indent="0">
              <a:buSzPts val="1400"/>
              <a:buNone/>
              <a:defRPr/>
            </a:pPr>
            <a:r>
              <a:rPr lang="en-US" sz="1200" b="1" dirty="0">
                <a:solidFill>
                  <a:srgbClr val="7FA43A"/>
                </a:solidFill>
                <a:latin typeface="Calibri" panose="020F0502020204030204" pitchFamily="34" charset="0"/>
                <a:cs typeface="Calibri" panose="020F0502020204030204" pitchFamily="34" charset="0"/>
              </a:rPr>
              <a:t>Claim Submission Time Frame per OAC 5160-1-19.</a:t>
            </a:r>
          </a:p>
          <a:p>
            <a:pPr marL="42862" indent="0">
              <a:buSzPts val="1400"/>
              <a:buNone/>
              <a:defRPr/>
            </a:pPr>
            <a:endParaRPr lang="en-US" sz="1200" b="1" dirty="0">
              <a:solidFill>
                <a:srgbClr val="7FA43A"/>
              </a:solidFill>
              <a:latin typeface="Calibri" panose="020F0502020204030204" pitchFamily="34" charset="0"/>
              <a:cs typeface="Calibri" panose="020F0502020204030204" pitchFamily="34" charset="0"/>
            </a:endParaRPr>
          </a:p>
          <a:p>
            <a:pPr marL="42862" indent="0">
              <a:buSzPts val="1400"/>
              <a:buNone/>
              <a:defRPr/>
            </a:pPr>
            <a:r>
              <a:rPr lang="en-US" sz="1200" b="1" dirty="0">
                <a:solidFill>
                  <a:srgbClr val="7FA43A"/>
                </a:solidFill>
                <a:latin typeface="Calibri" panose="020F0502020204030204" pitchFamily="34" charset="0"/>
                <a:cs typeface="Calibri" panose="020F0502020204030204" pitchFamily="34" charset="0"/>
              </a:rPr>
              <a:t>Coordination of Benefits (COB), First Time Claims (FTC), and Adjustments</a:t>
            </a:r>
          </a:p>
          <a:p>
            <a:pPr marL="0" marR="0" lvl="0" indent="0" algn="l" defTabSz="914400" rtl="0" eaLnBrk="1" fontAlgn="auto" latinLnBrk="0" hangingPunct="1">
              <a:lnSpc>
                <a:spcPct val="115000"/>
              </a:lnSpc>
              <a:spcBef>
                <a:spcPts val="0"/>
              </a:spcBef>
              <a:spcAft>
                <a:spcPts val="0"/>
              </a:spcAft>
              <a:buClr>
                <a:srgbClr val="9DC231"/>
              </a:buClr>
              <a:buSzPts val="1800"/>
              <a:buNone/>
              <a:tabLst/>
              <a:defRPr/>
            </a:pPr>
            <a:endParaRPr kumimoji="0" lang="en-US" sz="1200" b="0" i="0" u="none" strike="noStrike" kern="0" cap="none" spc="0" normalizeH="0" baseline="0" noProof="0" dirty="0">
              <a:ln>
                <a:noFill/>
              </a:ln>
              <a:solidFill>
                <a:srgbClr val="595959"/>
              </a:solidFill>
              <a:effectLst/>
              <a:uLnTx/>
              <a:uFillTx/>
              <a:latin typeface="Arial" panose="020B0604020202020204" pitchFamily="34" charset="0"/>
              <a:cs typeface="Arial" panose="020B0604020202020204" pitchFamily="34" charset="0"/>
              <a:sym typeface="Arial"/>
            </a:endParaRPr>
          </a:p>
        </p:txBody>
      </p:sp>
      <p:pic>
        <p:nvPicPr>
          <p:cNvPr id="3" name="Picture 2" descr="A table titled Timely Filing Guidelines has four columns. The first column on the far left serves as the row category label and reads Calendar Days to File:. The remaining three columns map out specific processing timelines. Column 2 is headed COB and contains the text: 180 days from date on EOB * or * 365 days from DOS to received date. Column 3 is headed FTC and contains the text: 365 days from DOS to received date. Column 4 on the far right is headed Adjustments and contains the text: 180 days from last date of correspondence /EOP * or * 365 days from DOS to received date.">
            <a:extLst>
              <a:ext uri="{FF2B5EF4-FFF2-40B4-BE49-F238E27FC236}">
                <a16:creationId xmlns:a16="http://schemas.microsoft.com/office/drawing/2014/main" id="{8A6D75DF-8E32-41BD-84DB-F764F372A8C4}"/>
              </a:ext>
            </a:extLst>
          </p:cNvPr>
          <p:cNvPicPr>
            <a:picLocks noChangeAspect="1"/>
          </p:cNvPicPr>
          <p:nvPr/>
        </p:nvPicPr>
        <p:blipFill>
          <a:blip r:embed="rId5"/>
          <a:stretch>
            <a:fillRect/>
          </a:stretch>
        </p:blipFill>
        <p:spPr>
          <a:xfrm>
            <a:off x="4528315" y="3252965"/>
            <a:ext cx="4356152" cy="1280160"/>
          </a:xfrm>
          <a:prstGeom prst="rect">
            <a:avLst/>
          </a:prstGeom>
        </p:spPr>
      </p:pic>
      <p:sp>
        <p:nvSpPr>
          <p:cNvPr id="7" name="Text Placeholder 6">
            <a:extLst>
              <a:ext uri="{FF2B5EF4-FFF2-40B4-BE49-F238E27FC236}">
                <a16:creationId xmlns:a16="http://schemas.microsoft.com/office/drawing/2014/main" id="{13CAC3E6-FC58-041D-9E04-5BB65B1FE059}"/>
              </a:ext>
            </a:extLst>
          </p:cNvPr>
          <p:cNvSpPr txBox="1">
            <a:spLocks/>
          </p:cNvSpPr>
          <p:nvPr/>
        </p:nvSpPr>
        <p:spPr>
          <a:xfrm>
            <a:off x="464100" y="4382975"/>
            <a:ext cx="5998800" cy="605100"/>
          </a:xfrm>
          <a:prstGeom prst="rect">
            <a:avLst/>
          </a:prstGeom>
          <a:noFill/>
          <a:ln>
            <a:noFill/>
          </a:ln>
        </p:spPr>
        <p:txBody>
          <a:bodyPr spcFirstLastPara="1" wrap="square" lIns="91425" tIns="91425" rIns="91425" bIns="91425" anchor="b" anchorCtr="0">
            <a:normAutofit fontScale="62500" lnSpcReduction="20000"/>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lang="en-US" dirty="0"/>
          </a:p>
          <a:p>
            <a:endParaRPr lang="en-US" dirty="0"/>
          </a:p>
          <a:p>
            <a:r>
              <a:rPr lang="en-US" dirty="0"/>
              <a:t>Effective February 1, 2023</a:t>
            </a:r>
          </a:p>
          <a:p>
            <a:endParaRPr lang="en-US" dirty="0"/>
          </a:p>
        </p:txBody>
      </p:sp>
    </p:spTree>
    <p:extLst>
      <p:ext uri="{BB962C8B-B14F-4D97-AF65-F5344CB8AC3E}">
        <p14:creationId xmlns:p14="http://schemas.microsoft.com/office/powerpoint/2010/main" val="2046229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a:extLst>
            <a:ext uri="{FF2B5EF4-FFF2-40B4-BE49-F238E27FC236}">
              <a16:creationId xmlns:a16="http://schemas.microsoft.com/office/drawing/2014/main" id="{DF560E81-49AF-C87C-E72A-7A407BE90944}"/>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04E607F1-F017-71BE-C9F0-966FE6A03FE8}"/>
              </a:ext>
            </a:extLst>
          </p:cNvPr>
          <p:cNvSpPr>
            <a:spLocks noGrp="1"/>
          </p:cNvSpPr>
          <p:nvPr>
            <p:ph type="title"/>
          </p:nvPr>
        </p:nvSpPr>
        <p:spPr/>
        <p:txBody>
          <a:bodyPr anchor="ctr"/>
          <a:lstStyle/>
          <a:p>
            <a:r>
              <a:rPr lang="en-US" b="0" dirty="0"/>
              <a:t>Buckeye’s Vision</a:t>
            </a:r>
          </a:p>
        </p:txBody>
      </p:sp>
      <p:sp>
        <p:nvSpPr>
          <p:cNvPr id="3" name="Content Placeholder 2">
            <a:extLst>
              <a:ext uri="{FF2B5EF4-FFF2-40B4-BE49-F238E27FC236}">
                <a16:creationId xmlns:a16="http://schemas.microsoft.com/office/drawing/2014/main" id="{A3363A45-B1A0-DE0D-5E9F-ED1C8C97D025}"/>
              </a:ext>
            </a:extLst>
          </p:cNvPr>
          <p:cNvSpPr txBox="1">
            <a:spLocks/>
          </p:cNvSpPr>
          <p:nvPr/>
        </p:nvSpPr>
        <p:spPr>
          <a:xfrm>
            <a:off x="266697" y="857407"/>
            <a:ext cx="8382000" cy="63103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u="none" strike="noStrike" kern="0" cap="none" spc="0" normalizeH="0" baseline="0" noProof="0" dirty="0">
                <a:ln>
                  <a:noFill/>
                </a:ln>
                <a:solidFill>
                  <a:schemeClr val="tx1"/>
                </a:solidFill>
                <a:effectLst/>
                <a:uLnTx/>
                <a:uFillTx/>
                <a:latin typeface="+mn-lt"/>
                <a:cs typeface="Calibri" panose="020F0502020204030204" pitchFamily="34" charset="0"/>
                <a:sym typeface="Arial"/>
              </a:rPr>
              <a:t>Transforming the health of the community, one person at a time. </a:t>
            </a:r>
          </a:p>
          <a:p>
            <a:pPr algn="ctr"/>
            <a:endParaRPr lang="en-US" sz="2000" b="1" dirty="0">
              <a:solidFill>
                <a:schemeClr val="tx1"/>
              </a:solidFill>
              <a:latin typeface="+mn-lt"/>
              <a:cs typeface="Calibri" panose="020F0502020204030204" pitchFamily="34" charset="0"/>
            </a:endParaRPr>
          </a:p>
          <a:p>
            <a:pPr algn="ctr"/>
            <a:endParaRPr lang="en-US" sz="2000" i="1" dirty="0">
              <a:solidFill>
                <a:srgbClr val="7FA43A"/>
              </a:solidFill>
              <a:latin typeface="+mn-lt"/>
            </a:endParaRPr>
          </a:p>
          <a:p>
            <a:pPr algn="ctr"/>
            <a:endParaRPr lang="en-US" sz="2000" i="1" dirty="0">
              <a:solidFill>
                <a:srgbClr val="7FA43A"/>
              </a:solidFill>
              <a:latin typeface="+mn-lt"/>
            </a:endParaRPr>
          </a:p>
          <a:p>
            <a:pPr algn="ctr"/>
            <a:endParaRPr lang="en-US" sz="2000" i="1" dirty="0">
              <a:solidFill>
                <a:srgbClr val="7FA43A"/>
              </a:solidFill>
              <a:latin typeface="+mn-lt"/>
            </a:endParaRPr>
          </a:p>
          <a:p>
            <a:pPr algn="ctr"/>
            <a:endParaRPr lang="en-US" sz="2000" i="1" dirty="0">
              <a:solidFill>
                <a:srgbClr val="7FA43A"/>
              </a:solidFill>
              <a:latin typeface="+mn-lt"/>
            </a:endParaRPr>
          </a:p>
          <a:p>
            <a:endParaRPr lang="en-US" sz="2000" i="1" dirty="0">
              <a:solidFill>
                <a:srgbClr val="7FA43A"/>
              </a:solidFill>
              <a:latin typeface="+mn-lt"/>
            </a:endParaRPr>
          </a:p>
          <a:p>
            <a:endParaRPr lang="en-US" sz="2000" i="1" dirty="0">
              <a:solidFill>
                <a:srgbClr val="7FA43A"/>
              </a:solidFill>
              <a:latin typeface="+mn-lt"/>
            </a:endParaRPr>
          </a:p>
          <a:p>
            <a:endParaRPr lang="en-US" sz="2000" i="1" dirty="0">
              <a:solidFill>
                <a:srgbClr val="7FA43A"/>
              </a:solidFill>
              <a:latin typeface="+mn-lt"/>
            </a:endParaRPr>
          </a:p>
          <a:p>
            <a:endParaRPr lang="en-US" sz="2000" i="1" dirty="0">
              <a:solidFill>
                <a:srgbClr val="7FA43A"/>
              </a:solidFill>
              <a:latin typeface="+mn-lt"/>
            </a:endParaRPr>
          </a:p>
          <a:p>
            <a:endParaRPr lang="en-US" sz="2000" i="1" dirty="0">
              <a:solidFill>
                <a:srgbClr val="7FA43A"/>
              </a:solidFill>
              <a:latin typeface="+mn-lt"/>
            </a:endParaRPr>
          </a:p>
          <a:p>
            <a:pPr algn="ctr"/>
            <a:endParaRPr lang="en-US" sz="2000" i="1" dirty="0">
              <a:solidFill>
                <a:srgbClr val="7FA43A"/>
              </a:solidFill>
              <a:latin typeface="+mn-lt"/>
            </a:endParaRPr>
          </a:p>
          <a:p>
            <a:pPr algn="ctr"/>
            <a:endParaRPr lang="en-US" sz="2000" i="1" dirty="0">
              <a:solidFill>
                <a:srgbClr val="7FA43A"/>
              </a:solidFill>
              <a:latin typeface="+mn-lt"/>
            </a:endParaRPr>
          </a:p>
          <a:p>
            <a:pPr algn="ctr"/>
            <a:endParaRPr lang="en-US" sz="2000" i="1" dirty="0">
              <a:solidFill>
                <a:srgbClr val="7FA43A"/>
              </a:solidFill>
              <a:latin typeface="+mn-lt"/>
            </a:endParaRPr>
          </a:p>
          <a:p>
            <a:pPr algn="ctr"/>
            <a:endParaRPr lang="en-US" sz="2000" i="1" dirty="0">
              <a:solidFill>
                <a:srgbClr val="7FA43A"/>
              </a:solidFill>
              <a:latin typeface="+mn-lt"/>
            </a:endParaRPr>
          </a:p>
          <a:p>
            <a:pPr algn="ctr"/>
            <a:endParaRPr lang="en-US" sz="2000" i="1" dirty="0">
              <a:solidFill>
                <a:srgbClr val="7FA43A"/>
              </a:solidFill>
              <a:latin typeface="+mn-lt"/>
            </a:endParaRPr>
          </a:p>
          <a:p>
            <a:pPr algn="ctr"/>
            <a:endParaRPr lang="en-US" sz="2000" i="1" dirty="0">
              <a:solidFill>
                <a:srgbClr val="7FA43A"/>
              </a:solidFill>
              <a:latin typeface="+mn-lt"/>
            </a:endParaRPr>
          </a:p>
          <a:p>
            <a:r>
              <a:rPr lang="en-US" sz="2000" i="1" dirty="0">
                <a:solidFill>
                  <a:srgbClr val="7FA43A"/>
                </a:solidFill>
                <a:latin typeface="+mn-lt"/>
              </a:rPr>
              <a:t> </a:t>
            </a:r>
          </a:p>
        </p:txBody>
      </p:sp>
      <p:sp>
        <p:nvSpPr>
          <p:cNvPr id="4" name="Content Placeholder 7">
            <a:extLst>
              <a:ext uri="{FF2B5EF4-FFF2-40B4-BE49-F238E27FC236}">
                <a16:creationId xmlns:a16="http://schemas.microsoft.com/office/drawing/2014/main" id="{983153A1-718D-C419-3B3D-CB091A6B6465}"/>
              </a:ext>
            </a:extLst>
          </p:cNvPr>
          <p:cNvSpPr txBox="1">
            <a:spLocks/>
          </p:cNvSpPr>
          <p:nvPr/>
        </p:nvSpPr>
        <p:spPr>
          <a:xfrm>
            <a:off x="334573" y="1278938"/>
            <a:ext cx="3919610" cy="2374501"/>
          </a:xfrm>
          <a:prstGeom prst="rect">
            <a:avLst/>
          </a:prstGeom>
          <a:noFill/>
          <a:ln>
            <a:noFill/>
          </a:ln>
        </p:spPr>
        <p:txBody>
          <a:bodyPr spcFirstLastPara="1" wrap="square" lIns="91425" tIns="91425" rIns="91425" bIns="91425" anchor="t" anchorCtr="0">
            <a:normAutofit lnSpcReduction="10000"/>
          </a:bodyPr>
          <a:lstStyle>
            <a:defPPr marR="0" lvl="0" algn="l" rtl="0">
              <a:lnSpc>
                <a:spcPct val="100000"/>
              </a:lnSpc>
              <a:spcBef>
                <a:spcPts val="0"/>
              </a:spcBef>
              <a:spcAft>
                <a:spcPts val="0"/>
              </a:spcAft>
            </a:defPPr>
            <a:lvl1pPr marL="257175" marR="0" lvl="0" indent="-257175" algn="l" rtl="0">
              <a:lnSpc>
                <a:spcPct val="115000"/>
              </a:lnSpc>
              <a:spcBef>
                <a:spcPts val="0"/>
              </a:spcBef>
              <a:spcAft>
                <a:spcPts val="0"/>
              </a:spcAft>
              <a:buClr>
                <a:srgbClr val="9DC231"/>
              </a:buClr>
              <a:buSzPts val="1800"/>
              <a:buFont typeface="Wingdings" charset="2"/>
              <a:buChar char="§"/>
              <a:defRPr sz="1400" b="0" i="0" u="none" strike="noStrike" cap="none">
                <a:solidFill>
                  <a:schemeClr val="dk2"/>
                </a:solidFill>
                <a:latin typeface="Arial" panose="020B0604020202020204" pitchFamily="34" charset="0"/>
                <a:ea typeface="Arial" panose="020B0604020202020204" pitchFamily="34" charset="0"/>
                <a:cs typeface="Arial" panose="020B0604020202020204" pitchFamily="34" charset="0"/>
                <a:sym typeface="Arial"/>
              </a:defRPr>
            </a:lvl1pPr>
            <a:lvl2pPr marL="557213" marR="0" lvl="1" indent="-214313"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2pPr>
            <a:lvl3pPr marL="857250" marR="0" lvl="2"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3pPr>
            <a:lvl4pPr marL="1200150" marR="0" lvl="3"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4pPr>
            <a:lvl5pPr marL="1543050" marR="0" lvl="4"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gn="l">
              <a:lnSpc>
                <a:spcPct val="100000"/>
              </a:lnSpc>
              <a:buNone/>
            </a:pPr>
            <a:r>
              <a:rPr lang="en-US" b="0" i="0" dirty="0">
                <a:solidFill>
                  <a:schemeClr val="tx1"/>
                </a:solidFill>
                <a:effectLst/>
                <a:latin typeface="+mn-lt"/>
                <a:cs typeface="Calibri" panose="020F0502020204030204" pitchFamily="34" charset="0"/>
              </a:rPr>
              <a:t>Buckeye Health Plan (Buckeye)* is a managed care health plan, providing services throughout Ohio since 2004. As a wholly-owned subsidiary of Centene Corporation, a leading multi-line healthcare enterprise offering both core Medicaid and specialty services, Buckeye coordinates comprehensive care for its members. Through its caring and compassionate associates, Buckeye serves the entire community with programs tailored to meet the unique needs of each individual. </a:t>
            </a:r>
            <a:endParaRPr lang="en-US" dirty="0">
              <a:solidFill>
                <a:schemeClr val="tx1"/>
              </a:solidFill>
              <a:latin typeface="+mn-lt"/>
              <a:cs typeface="Calibri" panose="020F0502020204030204" pitchFamily="34" charset="0"/>
            </a:endParaRPr>
          </a:p>
        </p:txBody>
      </p:sp>
      <p:sp>
        <p:nvSpPr>
          <p:cNvPr id="5" name="Content Placeholder 7">
            <a:extLst>
              <a:ext uri="{FF2B5EF4-FFF2-40B4-BE49-F238E27FC236}">
                <a16:creationId xmlns:a16="http://schemas.microsoft.com/office/drawing/2014/main" id="{94944F66-C9E8-05EC-C31C-9EF5146040E1}"/>
              </a:ext>
            </a:extLst>
          </p:cNvPr>
          <p:cNvSpPr txBox="1">
            <a:spLocks/>
          </p:cNvSpPr>
          <p:nvPr/>
        </p:nvSpPr>
        <p:spPr>
          <a:xfrm>
            <a:off x="4254183" y="1278938"/>
            <a:ext cx="3919610" cy="2374501"/>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257175" marR="0" lvl="0" indent="-257175" algn="l" rtl="0">
              <a:lnSpc>
                <a:spcPct val="115000"/>
              </a:lnSpc>
              <a:spcBef>
                <a:spcPts val="0"/>
              </a:spcBef>
              <a:spcAft>
                <a:spcPts val="0"/>
              </a:spcAft>
              <a:buClr>
                <a:srgbClr val="9DC231"/>
              </a:buClr>
              <a:buSzPts val="1800"/>
              <a:buFont typeface="Wingdings" charset="2"/>
              <a:buChar char="§"/>
              <a:defRPr sz="1400" b="0" i="0" u="none" strike="noStrike" cap="none">
                <a:solidFill>
                  <a:schemeClr val="dk2"/>
                </a:solidFill>
                <a:latin typeface="Arial" panose="020B0604020202020204" pitchFamily="34" charset="0"/>
                <a:ea typeface="Arial" panose="020B0604020202020204" pitchFamily="34" charset="0"/>
                <a:cs typeface="Arial" panose="020B0604020202020204" pitchFamily="34" charset="0"/>
                <a:sym typeface="Arial"/>
              </a:defRPr>
            </a:lvl1pPr>
            <a:lvl2pPr marL="557213" marR="0" lvl="1" indent="-214313"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2pPr>
            <a:lvl3pPr marL="857250" marR="0" lvl="2"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3pPr>
            <a:lvl4pPr marL="1200150" marR="0" lvl="3"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4pPr>
            <a:lvl5pPr marL="1543050" marR="0" lvl="4"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nSpc>
                <a:spcPct val="100000"/>
              </a:lnSpc>
              <a:buNone/>
            </a:pPr>
            <a:r>
              <a:rPr lang="en-US" b="0" i="0" dirty="0">
                <a:solidFill>
                  <a:schemeClr val="tx1"/>
                </a:solidFill>
                <a:effectLst/>
                <a:latin typeface="+mn-lt"/>
                <a:cs typeface="Calibri" panose="020F0502020204030204" pitchFamily="34" charset="0"/>
              </a:rPr>
              <a:t>Buckeye is living its vision statement by transforming the health of the community, one person at a time. </a:t>
            </a:r>
          </a:p>
          <a:p>
            <a:pPr marL="0" indent="0">
              <a:lnSpc>
                <a:spcPct val="100000"/>
              </a:lnSpc>
              <a:buFont typeface="Wingdings" charset="2"/>
              <a:buNone/>
            </a:pPr>
            <a:endParaRPr lang="en-US" dirty="0">
              <a:solidFill>
                <a:schemeClr val="tx1"/>
              </a:solidFill>
              <a:latin typeface="+mn-lt"/>
              <a:cs typeface="Calibri" panose="020F0502020204030204" pitchFamily="34" charset="0"/>
            </a:endParaRPr>
          </a:p>
          <a:p>
            <a:pPr marL="0" indent="0">
              <a:lnSpc>
                <a:spcPct val="100000"/>
              </a:lnSpc>
              <a:buNone/>
            </a:pPr>
            <a:r>
              <a:rPr lang="en-US" dirty="0">
                <a:solidFill>
                  <a:schemeClr val="tx1"/>
                </a:solidFill>
                <a:latin typeface="+mn-lt"/>
                <a:cs typeface="Calibri"/>
              </a:rPr>
              <a:t>More than 900 Buckeye employees serve more than 300,000 members in the Medicaid, Medicare, and Marketplace products in Ohio. Now a $2 billion company, Buckeye is headquartered in Columbus, Ohio.</a:t>
            </a:r>
            <a:endParaRPr lang="en-US" strike="sngStrike" dirty="0">
              <a:solidFill>
                <a:schemeClr val="tx1"/>
              </a:solidFill>
              <a:latin typeface="+mn-lt"/>
              <a:cs typeface="Calibri"/>
            </a:endParaRPr>
          </a:p>
        </p:txBody>
      </p:sp>
      <p:sp>
        <p:nvSpPr>
          <p:cNvPr id="2" name="TextBox 1">
            <a:extLst>
              <a:ext uri="{FF2B5EF4-FFF2-40B4-BE49-F238E27FC236}">
                <a16:creationId xmlns:a16="http://schemas.microsoft.com/office/drawing/2014/main" id="{B5277A4E-9B8A-EF64-3A11-2D324D1A0696}"/>
              </a:ext>
            </a:extLst>
          </p:cNvPr>
          <p:cNvSpPr txBox="1"/>
          <p:nvPr/>
        </p:nvSpPr>
        <p:spPr>
          <a:xfrm>
            <a:off x="266697" y="3813360"/>
            <a:ext cx="8028987" cy="461665"/>
          </a:xfrm>
          <a:prstGeom prst="rect">
            <a:avLst/>
          </a:prstGeom>
          <a:noFill/>
        </p:spPr>
        <p:txBody>
          <a:bodyPr wrap="square" rtlCol="0">
            <a:spAutoFit/>
          </a:bodyPr>
          <a:lstStyle/>
          <a:p>
            <a:r>
              <a:rPr lang="en-US" sz="1200" dirty="0">
                <a:solidFill>
                  <a:schemeClr val="tx1"/>
                </a:solidFill>
              </a:rPr>
              <a:t>*Buckeye Health Plan operated as Buckeye Community Health Plan until September 2014.</a:t>
            </a:r>
          </a:p>
          <a:p>
            <a:endParaRPr lang="en-US" sz="1200" dirty="0">
              <a:solidFill>
                <a:schemeClr val="tx1"/>
              </a:solidFill>
            </a:endParaRPr>
          </a:p>
        </p:txBody>
      </p:sp>
    </p:spTree>
    <p:extLst>
      <p:ext uri="{BB962C8B-B14F-4D97-AF65-F5344CB8AC3E}">
        <p14:creationId xmlns:p14="http://schemas.microsoft.com/office/powerpoint/2010/main" val="8529402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AB374-C221-42C0-8FBB-FBFC40F5EB99}"/>
              </a:ext>
            </a:extLst>
          </p:cNvPr>
          <p:cNvSpPr>
            <a:spLocks noGrp="1"/>
          </p:cNvSpPr>
          <p:nvPr>
            <p:ph type="title" idx="4294967295"/>
          </p:nvPr>
        </p:nvSpPr>
        <p:spPr>
          <a:xfrm>
            <a:off x="311150" y="207963"/>
            <a:ext cx="8521700" cy="573087"/>
          </a:xfrm>
        </p:spPr>
        <p:txBody>
          <a:bodyPr spcFirstLastPara="1" wrap="square" lIns="91425" tIns="91425" rIns="91425" bIns="91425" anchor="t" anchorCtr="0">
            <a:noAutofit/>
          </a:bodyPr>
          <a:lstStyle/>
          <a:p>
            <a:pPr>
              <a:lnSpc>
                <a:spcPct val="90000"/>
              </a:lnSpc>
            </a:pPr>
            <a:r>
              <a:rPr lang="en-US" sz="3400" b="0" i="0" u="none" strike="noStrike" cap="none" dirty="0">
                <a:solidFill>
                  <a:srgbClr val="7FA43A"/>
                </a:solidFill>
                <a:latin typeface="Arial"/>
                <a:ea typeface="Arial"/>
                <a:cs typeface="Arial"/>
                <a:sym typeface="Arial"/>
              </a:rPr>
              <a:t>Claims Submission</a:t>
            </a:r>
            <a:r>
              <a:rPr lang="en-US" sz="1200" b="0" i="0" u="none" strike="noStrike" cap="none" dirty="0">
                <a:solidFill>
                  <a:srgbClr val="7FA43A"/>
                </a:solidFill>
                <a:latin typeface="Arial"/>
                <a:ea typeface="Arial"/>
                <a:cs typeface="Arial"/>
                <a:sym typeface="Arial"/>
              </a:rPr>
              <a:t> (3</a:t>
            </a:r>
            <a:r>
              <a:rPr lang="en-US" sz="1200" b="0" i="0" u="none" strike="noStrike" cap="none" baseline="0" dirty="0">
                <a:solidFill>
                  <a:srgbClr val="7FA43A"/>
                </a:solidFill>
                <a:latin typeface="Arial"/>
                <a:ea typeface="Arial"/>
                <a:cs typeface="Arial"/>
                <a:sym typeface="Arial"/>
              </a:rPr>
              <a:t> of 4</a:t>
            </a:r>
            <a:r>
              <a:rPr lang="en-US" sz="1200" b="0" i="0" u="none" strike="noStrike" cap="none" dirty="0">
                <a:solidFill>
                  <a:srgbClr val="7FA43A"/>
                </a:solidFill>
                <a:latin typeface="Arial"/>
                <a:ea typeface="Arial"/>
                <a:cs typeface="Arial"/>
                <a:sym typeface="Arial"/>
              </a:rPr>
              <a:t>)</a:t>
            </a:r>
          </a:p>
        </p:txBody>
      </p:sp>
      <p:sp>
        <p:nvSpPr>
          <p:cNvPr id="5" name="Content Placeholder 3">
            <a:extLst>
              <a:ext uri="{FF2B5EF4-FFF2-40B4-BE49-F238E27FC236}">
                <a16:creationId xmlns:a16="http://schemas.microsoft.com/office/drawing/2014/main" id="{FD89D6D5-C452-4F5A-9DB3-82770B8B02C2}"/>
              </a:ext>
            </a:extLst>
          </p:cNvPr>
          <p:cNvSpPr txBox="1">
            <a:spLocks/>
          </p:cNvSpPr>
          <p:nvPr/>
        </p:nvSpPr>
        <p:spPr>
          <a:xfrm>
            <a:off x="311150" y="865908"/>
            <a:ext cx="4333838" cy="345005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257175" marR="0" lvl="0" indent="-257175" algn="l" rtl="0">
              <a:lnSpc>
                <a:spcPct val="115000"/>
              </a:lnSpc>
              <a:spcBef>
                <a:spcPts val="0"/>
              </a:spcBef>
              <a:spcAft>
                <a:spcPts val="0"/>
              </a:spcAft>
              <a:buClr>
                <a:srgbClr val="9DC231"/>
              </a:buClr>
              <a:buSzPts val="1800"/>
              <a:buFont typeface="Wingdings" charset="2"/>
              <a:buChar char="§"/>
              <a:defRPr sz="1400" b="0" i="0" u="none" strike="noStrike" cap="none">
                <a:solidFill>
                  <a:schemeClr val="dk2"/>
                </a:solidFill>
                <a:latin typeface="Arial" panose="020B0604020202020204" pitchFamily="34" charset="0"/>
                <a:ea typeface="Arial" panose="020B0604020202020204" pitchFamily="34" charset="0"/>
                <a:cs typeface="Arial" panose="020B0604020202020204" pitchFamily="34" charset="0"/>
                <a:sym typeface="Arial"/>
              </a:defRPr>
            </a:lvl1pPr>
            <a:lvl2pPr marL="557213" marR="0" lvl="1" indent="-214313"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2pPr>
            <a:lvl3pPr marL="857250" marR="0" lvl="2"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3pPr>
            <a:lvl4pPr marL="1200150" marR="0" lvl="3"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4pPr>
            <a:lvl5pPr marL="1543050" marR="0" lvl="4"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a:lnSpc>
                <a:spcPct val="100000"/>
              </a:lnSpc>
              <a:spcAft>
                <a:spcPts val="200"/>
              </a:spcAft>
              <a:defRPr/>
            </a:pP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DOS Prior to 2/1/2023 Electronic Claims Submission </a:t>
            </a:r>
            <a:r>
              <a:rPr kumimoji="0" lang="en-US" sz="12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Medical</a:t>
            </a: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 Payor ID </a:t>
            </a:r>
            <a:r>
              <a:rPr kumimoji="0" lang="en-US" sz="12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68069</a:t>
            </a:r>
          </a:p>
          <a:p>
            <a:pPr>
              <a:lnSpc>
                <a:spcPct val="100000"/>
              </a:lnSpc>
              <a:spcAft>
                <a:spcPts val="200"/>
              </a:spcAft>
              <a:defRPr/>
            </a:pP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DOS Prior to 2/1/2023 Electronic Claims Submission </a:t>
            </a:r>
            <a:r>
              <a:rPr kumimoji="0" lang="en-US" sz="12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Behavior Health </a:t>
            </a: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Payor ID </a:t>
            </a:r>
            <a:r>
              <a:rPr kumimoji="0" lang="en-US" sz="12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68068</a:t>
            </a:r>
          </a:p>
          <a:p>
            <a:pPr>
              <a:lnSpc>
                <a:spcPct val="100000"/>
              </a:lnSpc>
              <a:spcAft>
                <a:spcPts val="200"/>
              </a:spcAft>
              <a:defRPr/>
            </a:pP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Visit: </a:t>
            </a: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hlinkClick r:id="rId3">
                  <a:extLst>
                    <a:ext uri="{A12FA001-AC4F-418D-AE19-62706E023703}">
                      <ahyp:hlinkClr xmlns:ahyp="http://schemas.microsoft.com/office/drawing/2018/hyperlinkcolor" val="tx"/>
                    </a:ext>
                  </a:extLst>
                </a:hlinkClick>
              </a:rPr>
              <a:t>Provider Home Page</a:t>
            </a: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 &gt; Click Provider Resources/Electronic Transactions (EDI)</a:t>
            </a:r>
          </a:p>
          <a:p>
            <a:pPr marL="642937" marR="0" lvl="2" indent="0" algn="l" defTabSz="914400" rtl="0" eaLnBrk="1" fontAlgn="auto" latinLnBrk="0" hangingPunct="1">
              <a:lnSpc>
                <a:spcPct val="100000"/>
              </a:lnSpc>
              <a:spcBef>
                <a:spcPts val="0"/>
              </a:spcBef>
              <a:spcAft>
                <a:spcPts val="200"/>
              </a:spcAft>
              <a:buClr>
                <a:srgbClr val="9DC231"/>
              </a:buClr>
              <a:buSzPts val="1400"/>
              <a:buNone/>
              <a:tabLst/>
              <a:defRPr/>
            </a:pPr>
            <a:endParaRPr kumimoji="0" lang="en-US" sz="12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endParaRPr>
          </a:p>
          <a:p>
            <a:pPr marL="42862" indent="0">
              <a:lnSpc>
                <a:spcPct val="100000"/>
              </a:lnSpc>
              <a:spcAft>
                <a:spcPts val="200"/>
              </a:spcAft>
              <a:buNone/>
              <a:defRPr/>
            </a:pPr>
            <a:r>
              <a:rPr kumimoji="0" lang="en-US" sz="12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Effective for DOS 2/1/2023 and after New Buckeye </a:t>
            </a:r>
          </a:p>
          <a:p>
            <a:pPr marL="42862" indent="0">
              <a:lnSpc>
                <a:spcPct val="100000"/>
              </a:lnSpc>
              <a:spcAft>
                <a:spcPts val="200"/>
              </a:spcAft>
              <a:buNone/>
              <a:defRPr/>
            </a:pPr>
            <a:r>
              <a:rPr kumimoji="0" lang="en-US" sz="12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Payer IDs:</a:t>
            </a: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 </a:t>
            </a:r>
          </a:p>
          <a:p>
            <a:pPr lvl="1">
              <a:lnSpc>
                <a:spcPct val="100000"/>
              </a:lnSpc>
              <a:spcAft>
                <a:spcPts val="200"/>
              </a:spcAft>
              <a:defRPr/>
            </a:pP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0004202 BUCKEYE OHIO MEDICAID (837 P &amp; I ONLY)</a:t>
            </a:r>
          </a:p>
          <a:p>
            <a:pPr lvl="1">
              <a:lnSpc>
                <a:spcPct val="100000"/>
              </a:lnSpc>
              <a:spcAft>
                <a:spcPts val="200"/>
              </a:spcAft>
              <a:defRPr/>
            </a:pP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V004202 BUCKEYE/ENVOLVE VISION</a:t>
            </a:r>
          </a:p>
          <a:p>
            <a:pPr lvl="1">
              <a:lnSpc>
                <a:spcPct val="100000"/>
              </a:lnSpc>
              <a:spcAft>
                <a:spcPts val="200"/>
              </a:spcAft>
              <a:defRPr/>
            </a:pP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D004202 BUCKEYE/ENVOLVE DENTAL (837 Dental)</a:t>
            </a:r>
            <a:endParaRPr lang="en-US" sz="1200" dirty="0">
              <a:solidFill>
                <a:schemeClr val="tx1"/>
              </a:solidFill>
              <a:latin typeface="+mn-lt"/>
            </a:endParaRPr>
          </a:p>
          <a:p>
            <a:pPr marL="0" indent="0">
              <a:lnSpc>
                <a:spcPct val="100000"/>
              </a:lnSpc>
              <a:spcAft>
                <a:spcPts val="600"/>
              </a:spcAft>
              <a:buNone/>
              <a:defRPr/>
            </a:pPr>
            <a:r>
              <a:rPr kumimoji="0" lang="en-US" sz="12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        Electronic Claims Submission </a:t>
            </a:r>
          </a:p>
          <a:p>
            <a:pPr lvl="1">
              <a:lnSpc>
                <a:spcPct val="100000"/>
              </a:lnSpc>
              <a:spcAft>
                <a:spcPts val="200"/>
              </a:spcAft>
              <a:defRPr/>
            </a:pP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EDI department: 1-800-225-2573, ext. 25525 or via e-mail at: </a:t>
            </a: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hlinkClick r:id="rId4">
                  <a:extLst>
                    <a:ext uri="{A12FA001-AC4F-418D-AE19-62706E023703}">
                      <ahyp:hlinkClr xmlns:ahyp="http://schemas.microsoft.com/office/drawing/2018/hyperlinkcolor" val="tx"/>
                    </a:ext>
                  </a:extLst>
                </a:hlinkClick>
              </a:rPr>
              <a:t>EDIBA@centene.com</a:t>
            </a:r>
            <a:endPar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endParaRPr>
          </a:p>
          <a:p>
            <a:pPr marL="642937" marR="0" lvl="2" indent="0" algn="l" defTabSz="914400" rtl="0" eaLnBrk="1" fontAlgn="auto" latinLnBrk="0" hangingPunct="1">
              <a:lnSpc>
                <a:spcPct val="100000"/>
              </a:lnSpc>
              <a:spcBef>
                <a:spcPts val="0"/>
              </a:spcBef>
              <a:spcAft>
                <a:spcPts val="200"/>
              </a:spcAft>
              <a:buClr>
                <a:srgbClr val="9DC231"/>
              </a:buClr>
              <a:buSzPts val="1400"/>
              <a:buFont typeface="Wingdings" charset="2"/>
              <a:buNone/>
              <a:tabLst/>
              <a:defRPr/>
            </a:pPr>
            <a:endParaRPr kumimoji="0" lang="en-US" sz="1200" b="0" i="0" u="none" strike="noStrike" kern="0" cap="none" spc="0" normalizeH="0" baseline="0" noProof="0" dirty="0">
              <a:ln>
                <a:noFill/>
              </a:ln>
              <a:solidFill>
                <a:schemeClr val="tx1"/>
              </a:solidFill>
              <a:effectLst/>
              <a:uLnTx/>
              <a:uFillTx/>
              <a:latin typeface="+mn-lt"/>
              <a:cs typeface="Arial"/>
              <a:sym typeface="Arial"/>
            </a:endParaRPr>
          </a:p>
        </p:txBody>
      </p:sp>
      <p:sp>
        <p:nvSpPr>
          <p:cNvPr id="6" name="Content Placeholder 3">
            <a:extLst>
              <a:ext uri="{FF2B5EF4-FFF2-40B4-BE49-F238E27FC236}">
                <a16:creationId xmlns:a16="http://schemas.microsoft.com/office/drawing/2014/main" id="{B29186A6-C104-CF4D-DA8C-F24BBAE8C70D}"/>
              </a:ext>
            </a:extLst>
          </p:cNvPr>
          <p:cNvSpPr txBox="1">
            <a:spLocks/>
          </p:cNvSpPr>
          <p:nvPr/>
        </p:nvSpPr>
        <p:spPr>
          <a:xfrm>
            <a:off x="4644988" y="865908"/>
            <a:ext cx="4333837" cy="344728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257175" marR="0" lvl="0" indent="-257175" algn="l" rtl="0">
              <a:lnSpc>
                <a:spcPct val="115000"/>
              </a:lnSpc>
              <a:spcBef>
                <a:spcPts val="0"/>
              </a:spcBef>
              <a:spcAft>
                <a:spcPts val="0"/>
              </a:spcAft>
              <a:buClr>
                <a:srgbClr val="9DC231"/>
              </a:buClr>
              <a:buSzPts val="1800"/>
              <a:buFont typeface="Wingdings" charset="2"/>
              <a:buChar char="§"/>
              <a:defRPr sz="1400" b="0" i="0" u="none" strike="noStrike" cap="none">
                <a:solidFill>
                  <a:schemeClr val="dk2"/>
                </a:solidFill>
                <a:latin typeface="Arial" panose="020B0604020202020204" pitchFamily="34" charset="0"/>
                <a:ea typeface="Arial" panose="020B0604020202020204" pitchFamily="34" charset="0"/>
                <a:cs typeface="Arial" panose="020B0604020202020204" pitchFamily="34" charset="0"/>
                <a:sym typeface="Arial"/>
              </a:defRPr>
            </a:lvl1pPr>
            <a:lvl2pPr marL="557213" marR="0" lvl="1" indent="-214313"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2pPr>
            <a:lvl3pPr marL="857250" marR="0" lvl="2"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3pPr>
            <a:lvl4pPr marL="1200150" marR="0" lvl="3"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4pPr>
            <a:lvl5pPr marL="1543050" marR="0" lvl="4"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nSpc>
                <a:spcPct val="100000"/>
              </a:lnSpc>
              <a:spcAft>
                <a:spcPts val="600"/>
              </a:spcAft>
              <a:buNone/>
              <a:defRPr/>
            </a:pPr>
            <a:r>
              <a:rPr kumimoji="0" lang="en-US" sz="12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Portal Claims submission can be entered by logging on to the </a:t>
            </a:r>
            <a:r>
              <a:rPr lang="en-US" sz="1200" b="1" u="sng" dirty="0">
                <a:solidFill>
                  <a:schemeClr val="tx1"/>
                </a:solidFill>
                <a:hlinkClick r:id="rId3">
                  <a:extLst>
                    <a:ext uri="{A12FA001-AC4F-418D-AE19-62706E023703}">
                      <ahyp:hlinkClr xmlns:ahyp="http://schemas.microsoft.com/office/drawing/2018/hyperlinkcolor" val="tx"/>
                    </a:ext>
                  </a:extLst>
                </a:hlinkClick>
              </a:rPr>
              <a:t>Secure Provider Portal</a:t>
            </a:r>
            <a:r>
              <a:rPr lang="en-US" sz="1200" b="1" dirty="0">
                <a:solidFill>
                  <a:schemeClr val="tx1"/>
                </a:solidFill>
              </a:rPr>
              <a:t> or</a:t>
            </a:r>
            <a:r>
              <a:rPr lang="en-US" sz="1200" dirty="0">
                <a:solidFill>
                  <a:schemeClr val="tx1"/>
                </a:solidFill>
              </a:rPr>
              <a:t> </a:t>
            </a:r>
            <a:r>
              <a:rPr lang="en-US" sz="1200" b="1" u="sng" dirty="0">
                <a:solidFill>
                  <a:schemeClr val="tx1"/>
                </a:solidFill>
                <a:hlinkClick r:id="rId5">
                  <a:extLst>
                    <a:ext uri="{A12FA001-AC4F-418D-AE19-62706E023703}">
                      <ahyp:hlinkClr xmlns:ahyp="http://schemas.microsoft.com/office/drawing/2018/hyperlinkcolor" val="tx"/>
                    </a:ext>
                  </a:extLst>
                </a:hlinkClick>
              </a:rPr>
              <a:t>Availity</a:t>
            </a:r>
            <a:r>
              <a:rPr lang="en-US" sz="1200" b="1" u="sng" dirty="0">
                <a:solidFill>
                  <a:schemeClr val="tx1"/>
                </a:solidFill>
              </a:rPr>
              <a:t>.</a:t>
            </a:r>
            <a:endParaRPr kumimoji="0" lang="en-US" sz="12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endParaRPr>
          </a:p>
          <a:p>
            <a:pPr marL="0" indent="0">
              <a:lnSpc>
                <a:spcPct val="100000"/>
              </a:lnSpc>
              <a:spcAft>
                <a:spcPts val="600"/>
              </a:spcAft>
              <a:buNone/>
              <a:defRPr/>
            </a:pPr>
            <a:endParaRPr kumimoji="0" lang="en-US" sz="12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endParaRPr>
          </a:p>
          <a:p>
            <a:pPr marL="0" indent="0">
              <a:lnSpc>
                <a:spcPct val="100000"/>
              </a:lnSpc>
              <a:spcAft>
                <a:spcPts val="600"/>
              </a:spcAft>
              <a:buNone/>
              <a:defRPr/>
            </a:pPr>
            <a:r>
              <a:rPr kumimoji="0" lang="en-US" sz="12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Paper Claims Submission </a:t>
            </a:r>
          </a:p>
          <a:p>
            <a:pPr>
              <a:lnSpc>
                <a:spcPct val="100000"/>
              </a:lnSpc>
              <a:spcAft>
                <a:spcPts val="200"/>
              </a:spcAft>
              <a:defRPr/>
            </a:pP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Medicaid </a:t>
            </a:r>
            <a:r>
              <a:rPr kumimoji="0" lang="en-US" sz="120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Medical</a:t>
            </a: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 claims: </a:t>
            </a:r>
          </a:p>
          <a:p>
            <a:pPr marL="0" indent="0" algn="ctr">
              <a:lnSpc>
                <a:spcPct val="100000"/>
              </a:lnSpc>
              <a:buNone/>
              <a:defRPr/>
            </a:pPr>
            <a:endPar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endParaRPr>
          </a:p>
          <a:p>
            <a:pPr marL="0" indent="0" algn="ctr">
              <a:lnSpc>
                <a:spcPct val="100000"/>
              </a:lnSpc>
              <a:buNone/>
              <a:defRPr/>
            </a:pP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Buckeye Health Plan </a:t>
            </a:r>
          </a:p>
          <a:p>
            <a:pPr marL="0" indent="0" algn="ctr">
              <a:lnSpc>
                <a:spcPct val="100000"/>
              </a:lnSpc>
              <a:buNone/>
              <a:defRPr/>
            </a:pP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PO Box 6200 </a:t>
            </a:r>
          </a:p>
          <a:p>
            <a:pPr marL="0" indent="0" algn="ctr">
              <a:lnSpc>
                <a:spcPct val="100000"/>
              </a:lnSpc>
              <a:buNone/>
              <a:defRPr/>
            </a:pP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Farmington, MO 63640</a:t>
            </a:r>
          </a:p>
          <a:p>
            <a:pPr marL="0" indent="0" algn="ctr">
              <a:lnSpc>
                <a:spcPct val="100000"/>
              </a:lnSpc>
              <a:buNone/>
              <a:defRPr/>
            </a:pPr>
            <a:endPar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endParaRPr>
          </a:p>
          <a:p>
            <a:pPr>
              <a:lnSpc>
                <a:spcPct val="100000"/>
              </a:lnSpc>
              <a:spcAft>
                <a:spcPts val="200"/>
              </a:spcAft>
              <a:defRPr/>
            </a:pP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Medicaid Behavioral Health Claims: </a:t>
            </a:r>
          </a:p>
          <a:p>
            <a:pPr marL="0" indent="0" algn="ctr">
              <a:lnSpc>
                <a:spcPct val="100000"/>
              </a:lnSpc>
              <a:buNone/>
              <a:defRPr/>
            </a:pPr>
            <a:endPar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endParaRPr>
          </a:p>
          <a:p>
            <a:pPr marL="0" indent="0" algn="ctr">
              <a:lnSpc>
                <a:spcPct val="100000"/>
              </a:lnSpc>
              <a:buNone/>
              <a:defRPr/>
            </a:pP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Ohio Claims Behavioral Health </a:t>
            </a:r>
          </a:p>
          <a:p>
            <a:pPr marL="0" indent="0" algn="ctr">
              <a:lnSpc>
                <a:spcPct val="100000"/>
              </a:lnSpc>
              <a:buNone/>
              <a:defRPr/>
            </a:pP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PO Box 6150 </a:t>
            </a:r>
          </a:p>
          <a:p>
            <a:pPr marL="0" indent="0" algn="ctr">
              <a:lnSpc>
                <a:spcPct val="100000"/>
              </a:lnSpc>
              <a:buNone/>
              <a:defRPr/>
            </a:pP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Farmington, MO 63640 </a:t>
            </a:r>
          </a:p>
        </p:txBody>
      </p:sp>
    </p:spTree>
    <p:extLst>
      <p:ext uri="{BB962C8B-B14F-4D97-AF65-F5344CB8AC3E}">
        <p14:creationId xmlns:p14="http://schemas.microsoft.com/office/powerpoint/2010/main" val="30215853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F9842E-1B7C-759A-6647-E990915EDDF8}"/>
              </a:ext>
            </a:extLst>
          </p:cNvPr>
          <p:cNvSpPr>
            <a:spLocks noGrp="1"/>
          </p:cNvSpPr>
          <p:nvPr>
            <p:ph type="title" idx="4294967295"/>
          </p:nvPr>
        </p:nvSpPr>
        <p:spPr>
          <a:xfrm>
            <a:off x="311150" y="159474"/>
            <a:ext cx="8521700" cy="573087"/>
          </a:xfrm>
        </p:spPr>
        <p:txBody>
          <a:bodyPr anchor="ctr">
            <a:noAutofit/>
          </a:bodyPr>
          <a:lstStyle/>
          <a:p>
            <a:r>
              <a:rPr lang="en-US" sz="3400" b="0" i="0" u="none" strike="noStrike" cap="none" dirty="0">
                <a:solidFill>
                  <a:srgbClr val="7FA43A"/>
                </a:solidFill>
                <a:latin typeface="Arial"/>
                <a:ea typeface="Arial"/>
                <a:cs typeface="Arial"/>
                <a:sym typeface="Arial"/>
              </a:rPr>
              <a:t>Claims Submission </a:t>
            </a:r>
            <a:r>
              <a:rPr lang="en-US" sz="1200" b="0" i="0" u="none" strike="noStrike" cap="none" dirty="0">
                <a:solidFill>
                  <a:srgbClr val="7FA43A"/>
                </a:solidFill>
                <a:latin typeface="Arial"/>
                <a:ea typeface="Arial"/>
                <a:cs typeface="Arial"/>
                <a:sym typeface="Arial"/>
              </a:rPr>
              <a:t>(4 of 4)</a:t>
            </a:r>
            <a:endParaRPr lang="en-US" sz="1200" dirty="0"/>
          </a:p>
        </p:txBody>
      </p:sp>
      <p:pic>
        <p:nvPicPr>
          <p:cNvPr id="7" name="Content Placeholder 6" descr="An infographic titled Top things Providers need to know for EDI claims* detailing an informational list split into two side-by-side vertical columns numbered 1 through 8. Column 1 on the left contains four items: Item 1 states that claims with dates of service on or after February 1 must be submitted through the new EDI vendor, Deloitte, while claims with dates of service prior to February 1 should be submitted via the current processes; Item 2 states that claims must include the internal managed care payer ID listed in the ODM Companion guides so the managed care entity (MCO) can route claims appropriately within their own systems; Item 3 states that different rendering providers at the detail level are no longer acceptable for FFS and managed care claims, noting that claims must only include one rendering provider at the header level per claim for FFS and managed care members, and that the rendering provider must not be included at the detail level**; Item 4 states that upon claim submission EDI will validate code sets, and claims with invalid codes will be rejected with the -999 transaction. Column 2 on the right contains the remaining four items: Item 5 states that separate files must be submitted using the receiver ID assigned by ODM for each plan, noting as an example that Buckeye Payer files can only contain claims for members covered by Buckeye; Item 6 states that billing providers must be enrolled with ODM as a provider type who is permitted to be a billing provider and be paid for services; Item 7 states that non-billing provider types must be affiliated with the billing provider on the claim, noting that claims without appropriate affiliation will be rejected on the 824 transaction; Item 8 states that users must use the 12-digit ODM assigned Medicaid member ID even if an MCO is the destination payer. Centered across the very bottom of the layout is a final closing line of text stating that only ODM authorized Trading Partners will be permitted to exchange EDI transactions.">
            <a:extLst>
              <a:ext uri="{FF2B5EF4-FFF2-40B4-BE49-F238E27FC236}">
                <a16:creationId xmlns:a16="http://schemas.microsoft.com/office/drawing/2014/main" id="{C4288E28-44C0-7AC0-A0F5-DA8F8B142407}"/>
              </a:ext>
            </a:extLst>
          </p:cNvPr>
          <p:cNvPicPr>
            <a:picLocks noGrp="1" noChangeAspect="1"/>
          </p:cNvPicPr>
          <p:nvPr>
            <p:ph idx="4294967295"/>
          </p:nvPr>
        </p:nvPicPr>
        <p:blipFill rotWithShape="1">
          <a:blip r:embed="rId3"/>
          <a:srcRect l="-14" t="173" r="1377" b="21510"/>
          <a:stretch/>
        </p:blipFill>
        <p:spPr>
          <a:xfrm>
            <a:off x="398409" y="869590"/>
            <a:ext cx="7443264" cy="2728597"/>
          </a:xfrm>
        </p:spPr>
      </p:pic>
      <p:sp>
        <p:nvSpPr>
          <p:cNvPr id="2" name="TextBox 1">
            <a:extLst>
              <a:ext uri="{FF2B5EF4-FFF2-40B4-BE49-F238E27FC236}">
                <a16:creationId xmlns:a16="http://schemas.microsoft.com/office/drawing/2014/main" id="{5F9A31E8-E43E-8353-C16E-B51A62A55245}"/>
              </a:ext>
            </a:extLst>
          </p:cNvPr>
          <p:cNvSpPr txBox="1"/>
          <p:nvPr/>
        </p:nvSpPr>
        <p:spPr>
          <a:xfrm>
            <a:off x="398409" y="3735216"/>
            <a:ext cx="8179865" cy="276999"/>
          </a:xfrm>
          <a:prstGeom prst="rect">
            <a:avLst/>
          </a:prstGeom>
          <a:noFill/>
        </p:spPr>
        <p:txBody>
          <a:bodyPr wrap="square" rtlCol="0">
            <a:spAutoFit/>
          </a:bodyPr>
          <a:lstStyle/>
          <a:p>
            <a:r>
              <a:rPr lang="en-US" sz="1200" b="0" i="0" dirty="0">
                <a:solidFill>
                  <a:schemeClr val="tx1"/>
                </a:solidFill>
                <a:effectLst/>
                <a:latin typeface="+mn-lt"/>
              </a:rPr>
              <a:t>Please see the </a:t>
            </a:r>
            <a:r>
              <a:rPr lang="en-US" sz="1200" b="1" i="0" u="sng" dirty="0">
                <a:solidFill>
                  <a:schemeClr val="tx1"/>
                </a:solidFill>
                <a:effectLst/>
                <a:latin typeface="+mn-lt"/>
                <a:hlinkClick r:id="rId4">
                  <a:extLst>
                    <a:ext uri="{A12FA001-AC4F-418D-AE19-62706E023703}">
                      <ahyp:hlinkClr xmlns:ahyp="http://schemas.microsoft.com/office/drawing/2018/hyperlinkcolor" val="tx"/>
                    </a:ext>
                  </a:extLst>
                </a:hlinkClick>
              </a:rPr>
              <a:t>ODM Companion Guides</a:t>
            </a:r>
            <a:r>
              <a:rPr lang="en-US" sz="1200" b="1" i="0" dirty="0">
                <a:solidFill>
                  <a:schemeClr val="tx1"/>
                </a:solidFill>
                <a:effectLst/>
                <a:latin typeface="+mn-lt"/>
              </a:rPr>
              <a:t> </a:t>
            </a:r>
            <a:r>
              <a:rPr lang="en-US" sz="1200" b="0" i="0" dirty="0">
                <a:solidFill>
                  <a:schemeClr val="tx1"/>
                </a:solidFill>
                <a:effectLst/>
                <a:latin typeface="+mn-lt"/>
              </a:rPr>
              <a:t>for specific instructions and additional guidance.</a:t>
            </a:r>
            <a:endParaRPr lang="en-US" sz="1050" dirty="0">
              <a:solidFill>
                <a:schemeClr val="tx1"/>
              </a:solidFill>
              <a:latin typeface="+mn-lt"/>
              <a:cs typeface="Calibri" panose="020F0502020204030204" pitchFamily="34" charset="0"/>
            </a:endParaRPr>
          </a:p>
        </p:txBody>
      </p:sp>
      <p:sp>
        <p:nvSpPr>
          <p:cNvPr id="8" name="Text Placeholder 7">
            <a:extLst>
              <a:ext uri="{FF2B5EF4-FFF2-40B4-BE49-F238E27FC236}">
                <a16:creationId xmlns:a16="http://schemas.microsoft.com/office/drawing/2014/main" id="{C2F989E0-0AE8-1D5E-47D4-A8DCFDA4077A}"/>
              </a:ext>
            </a:extLst>
          </p:cNvPr>
          <p:cNvSpPr>
            <a:spLocks noGrp="1"/>
          </p:cNvSpPr>
          <p:nvPr>
            <p:ph type="body" idx="1"/>
          </p:nvPr>
        </p:nvSpPr>
        <p:spPr>
          <a:xfrm>
            <a:off x="398409" y="4216721"/>
            <a:ext cx="5998800" cy="605100"/>
          </a:xfrm>
        </p:spPr>
        <p:txBody>
          <a:bodyPr anchor="b">
            <a:normAutofit fontScale="32500" lnSpcReduction="20000"/>
          </a:bodyPr>
          <a:lstStyle/>
          <a:p>
            <a:pPr marL="139700" indent="0"/>
            <a:r>
              <a:rPr lang="en-US" dirty="0"/>
              <a:t>*MyCare claims and prior authorizations will not be coming through the Ohio Medicaid Enterprise System (OMES). </a:t>
            </a:r>
          </a:p>
          <a:p>
            <a:pPr marL="139700" indent="0"/>
            <a:r>
              <a:rPr lang="en-US" dirty="0"/>
              <a:t>Providers will continue to submit those claims and prior authorizations to the MyCare managed care plans.</a:t>
            </a:r>
          </a:p>
          <a:p>
            <a:pPr marL="139700" indent="0"/>
            <a:endParaRPr lang="en-US" dirty="0"/>
          </a:p>
          <a:p>
            <a:pPr marL="139700" indent="0"/>
            <a:r>
              <a:rPr lang="en-US" dirty="0"/>
              <a:t>**Exceptions for FFS Federally Qualified Health Centers (FQHC) and Rural Health Clinics (RHC) providers are detailed at </a:t>
            </a:r>
            <a:r>
              <a:rPr lang="en-US" dirty="0">
                <a:hlinkClick r:id="rId5"/>
              </a:rPr>
              <a:t>http://Medicaid.ohio.gov/static/About+Us/PoliciesGuidelines/MAL/MAL622-A.pdf</a:t>
            </a:r>
            <a:r>
              <a:rPr lang="en-US" dirty="0"/>
              <a:t> </a:t>
            </a:r>
          </a:p>
          <a:p>
            <a:endParaRPr lang="en-US" dirty="0"/>
          </a:p>
        </p:txBody>
      </p:sp>
    </p:spTree>
    <p:extLst>
      <p:ext uri="{BB962C8B-B14F-4D97-AF65-F5344CB8AC3E}">
        <p14:creationId xmlns:p14="http://schemas.microsoft.com/office/powerpoint/2010/main" val="38808878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4F2BF-48DB-4662-B5C4-5D11640CE9BB}"/>
              </a:ext>
            </a:extLst>
          </p:cNvPr>
          <p:cNvSpPr>
            <a:spLocks noGrp="1"/>
          </p:cNvSpPr>
          <p:nvPr>
            <p:ph type="title"/>
          </p:nvPr>
        </p:nvSpPr>
        <p:spPr>
          <a:xfrm>
            <a:off x="311700" y="208475"/>
            <a:ext cx="8520600" cy="572700"/>
          </a:xfrm>
        </p:spPr>
        <p:txBody>
          <a:bodyPr spcFirstLastPara="1" wrap="square" lIns="91425" tIns="91425" rIns="91425" bIns="91425" anchor="t" anchorCtr="0">
            <a:noAutofit/>
          </a:bodyPr>
          <a:lstStyle/>
          <a:p>
            <a:pPr>
              <a:lnSpc>
                <a:spcPct val="90000"/>
              </a:lnSpc>
            </a:pPr>
            <a:r>
              <a:rPr lang="en-US" b="0" i="0" u="none" strike="noStrike" cap="none" dirty="0"/>
              <a:t>Claim Dispute Resolution </a:t>
            </a:r>
            <a:br>
              <a:rPr lang="en-US" b="0" i="0" u="none" strike="noStrike" cap="none" dirty="0"/>
            </a:br>
            <a:r>
              <a:rPr lang="en-US" b="0" i="0" u="none" strike="noStrike" cap="none" dirty="0"/>
              <a:t>	</a:t>
            </a:r>
            <a:br>
              <a:rPr lang="en-US" b="0" i="0" u="none" strike="noStrike" cap="none" dirty="0"/>
            </a:br>
            <a:endParaRPr lang="en-US" b="0" i="0" u="none" strike="noStrike" cap="none" dirty="0"/>
          </a:p>
        </p:txBody>
      </p:sp>
      <p:sp>
        <p:nvSpPr>
          <p:cNvPr id="4" name="Content Placeholder 3">
            <a:extLst>
              <a:ext uri="{FF2B5EF4-FFF2-40B4-BE49-F238E27FC236}">
                <a16:creationId xmlns:a16="http://schemas.microsoft.com/office/drawing/2014/main" id="{DBE4D80C-06DD-4558-9937-5EADA4F23238}"/>
              </a:ext>
            </a:extLst>
          </p:cNvPr>
          <p:cNvSpPr>
            <a:spLocks noGrp="1"/>
          </p:cNvSpPr>
          <p:nvPr>
            <p:ph type="body" idx="1"/>
          </p:nvPr>
        </p:nvSpPr>
        <p:spPr>
          <a:xfrm>
            <a:off x="311700" y="824325"/>
            <a:ext cx="8520600" cy="3416400"/>
          </a:xfrm>
        </p:spPr>
        <p:txBody>
          <a:bodyPr wrap="square" anchor="t">
            <a:normAutofit/>
          </a:bodyPr>
          <a:lstStyle/>
          <a:p>
            <a:pPr>
              <a:lnSpc>
                <a:spcPct val="105000"/>
              </a:lnSpc>
              <a:spcAft>
                <a:spcPts val="600"/>
              </a:spcAft>
            </a:pPr>
            <a:r>
              <a:rPr lang="en-US" sz="1100" b="0" i="0" dirty="0">
                <a:effectLst/>
              </a:rPr>
              <a:t>Provider claim disputes are any provider inquiries, complaints, or requests for reconsiderations ranging from general questions about a claim to a provider disagreeing with a claim denial.</a:t>
            </a:r>
          </a:p>
          <a:p>
            <a:pPr>
              <a:lnSpc>
                <a:spcPct val="105000"/>
              </a:lnSpc>
              <a:spcAft>
                <a:spcPts val="600"/>
              </a:spcAft>
            </a:pPr>
            <a:r>
              <a:rPr lang="en-US" sz="1100" dirty="0"/>
              <a:t>P</a:t>
            </a:r>
            <a:r>
              <a:rPr lang="en-US" sz="1100" b="0" i="0" dirty="0">
                <a:effectLst/>
              </a:rPr>
              <a:t>roviders are required to file a written claim dispute no later than 12 months from the date of service or 60 calendar days after the payment, denial, or partial denial of a timely claim submission, whichever is later.</a:t>
            </a:r>
          </a:p>
          <a:p>
            <a:pPr>
              <a:lnSpc>
                <a:spcPct val="105000"/>
              </a:lnSpc>
              <a:spcAft>
                <a:spcPts val="600"/>
              </a:spcAft>
            </a:pPr>
            <a:r>
              <a:rPr lang="en-US" sz="1100" b="0" i="0" dirty="0">
                <a:effectLst/>
              </a:rPr>
              <a:t>A dispute is received verbally and/or in writing by the Buckeye Provider Services Call Center (PS), Buckeye Medical Appeals Coordinator or other Buckeye staff, and Corporate Claims Department. </a:t>
            </a:r>
            <a:br>
              <a:rPr lang="en-US" sz="1100" b="0" i="0" dirty="0">
                <a:effectLst/>
              </a:rPr>
            </a:br>
            <a:endParaRPr lang="en-US" sz="1100" b="1" i="0" dirty="0">
              <a:effectLst/>
            </a:endParaRPr>
          </a:p>
          <a:p>
            <a:pPr marL="0" indent="0">
              <a:lnSpc>
                <a:spcPct val="105000"/>
              </a:lnSpc>
              <a:spcAft>
                <a:spcPts val="600"/>
              </a:spcAft>
              <a:buNone/>
            </a:pPr>
            <a:r>
              <a:rPr lang="en-US" sz="1100" b="1" i="0" dirty="0">
                <a:effectLst/>
              </a:rPr>
              <a:t>Dispute process</a:t>
            </a:r>
          </a:p>
          <a:p>
            <a:pPr>
              <a:lnSpc>
                <a:spcPct val="105000"/>
              </a:lnSpc>
              <a:spcAft>
                <a:spcPts val="600"/>
              </a:spcAft>
              <a:buSzPct val="120000"/>
              <a:buFont typeface="+mj-lt"/>
              <a:buAutoNum type="arabicPeriod"/>
            </a:pPr>
            <a:r>
              <a:rPr lang="en-US" sz="1100" b="0" i="0" dirty="0">
                <a:effectLst/>
              </a:rPr>
              <a:t>Buckeye will provide written notice to the provider of the disposition of all claim disputes once a resolution has been determined. Written notice will not be sent if the claim dispute was resolved with an initial phone call or in-person contact.</a:t>
            </a:r>
          </a:p>
          <a:p>
            <a:pPr>
              <a:lnSpc>
                <a:spcPct val="105000"/>
              </a:lnSpc>
              <a:spcAft>
                <a:spcPts val="600"/>
              </a:spcAft>
              <a:buSzPct val="120000"/>
              <a:buFont typeface="+mj-lt"/>
              <a:buAutoNum type="arabicPeriod"/>
            </a:pPr>
            <a:r>
              <a:rPr lang="en-US" sz="1100" b="0" i="0" dirty="0">
                <a:effectLst/>
              </a:rPr>
              <a:t>The dispute will be reviewed by the area responsible for processing to ensure the dispute was received within the appropriate timeframe.</a:t>
            </a:r>
          </a:p>
          <a:p>
            <a:pPr>
              <a:lnSpc>
                <a:spcPct val="105000"/>
              </a:lnSpc>
              <a:spcAft>
                <a:spcPts val="600"/>
              </a:spcAft>
              <a:buSzPct val="120000"/>
              <a:buFont typeface="+mj-lt"/>
              <a:buAutoNum type="arabicPeriod"/>
            </a:pPr>
            <a:r>
              <a:rPr lang="en-US" sz="1100" b="0" i="0" dirty="0">
                <a:effectLst/>
              </a:rPr>
              <a:t>Once a resolution has been determined for each claim dispute, Buckeye will reprocess and uphold or pay the associated claim as needed within 30 days from written notice of resolution. </a:t>
            </a:r>
          </a:p>
        </p:txBody>
      </p:sp>
    </p:spTree>
    <p:extLst>
      <p:ext uri="{BB962C8B-B14F-4D97-AF65-F5344CB8AC3E}">
        <p14:creationId xmlns:p14="http://schemas.microsoft.com/office/powerpoint/2010/main" val="16926117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DF2665E-E50B-FAFC-5AFE-896F93396E7C}"/>
              </a:ext>
            </a:extLst>
          </p:cNvPr>
          <p:cNvSpPr>
            <a:spLocks noGrp="1"/>
          </p:cNvSpPr>
          <p:nvPr>
            <p:ph type="title"/>
          </p:nvPr>
        </p:nvSpPr>
        <p:spPr>
          <a:xfrm>
            <a:off x="311700" y="208475"/>
            <a:ext cx="8520600" cy="572700"/>
          </a:xfrm>
        </p:spPr>
        <p:txBody>
          <a:bodyPr wrap="square" anchor="t">
            <a:noAutofit/>
          </a:bodyPr>
          <a:lstStyle/>
          <a:p>
            <a:pPr>
              <a:lnSpc>
                <a:spcPct val="90000"/>
              </a:lnSpc>
            </a:pPr>
            <a:r>
              <a:rPr lang="en-US" dirty="0"/>
              <a:t>Claim Dispute Resolution </a:t>
            </a:r>
            <a:br>
              <a:rPr lang="en-US" dirty="0"/>
            </a:br>
            <a:endParaRPr lang="en-US" dirty="0"/>
          </a:p>
        </p:txBody>
      </p:sp>
      <p:sp>
        <p:nvSpPr>
          <p:cNvPr id="4" name="Content Placeholder 3">
            <a:extLst>
              <a:ext uri="{FF2B5EF4-FFF2-40B4-BE49-F238E27FC236}">
                <a16:creationId xmlns:a16="http://schemas.microsoft.com/office/drawing/2014/main" id="{DBE4D80C-06DD-4558-9937-5EADA4F23238}"/>
              </a:ext>
            </a:extLst>
          </p:cNvPr>
          <p:cNvSpPr>
            <a:spLocks noGrp="1"/>
          </p:cNvSpPr>
          <p:nvPr>
            <p:ph type="body" idx="1"/>
          </p:nvPr>
        </p:nvSpPr>
        <p:spPr>
          <a:xfrm>
            <a:off x="311700" y="824325"/>
            <a:ext cx="8520600" cy="3416400"/>
          </a:xfrm>
        </p:spPr>
        <p:txBody>
          <a:bodyPr wrap="square" anchor="t">
            <a:normAutofit/>
          </a:bodyPr>
          <a:lstStyle/>
          <a:p>
            <a:pPr marL="0" marR="0" lvl="0" indent="0" defTabSz="914400" rtl="0" eaLnBrk="1" fontAlgn="auto" latinLnBrk="0" hangingPunct="1">
              <a:lnSpc>
                <a:spcPct val="105000"/>
              </a:lnSpc>
              <a:spcBef>
                <a:spcPts val="0"/>
              </a:spcBef>
              <a:spcAft>
                <a:spcPts val="0"/>
              </a:spcAft>
              <a:buClr>
                <a:srgbClr val="9DC231"/>
              </a:buClr>
              <a:buSzPts val="1800"/>
              <a:buFont typeface="Wingdings" charset="2"/>
              <a:buNone/>
              <a:tabLst/>
              <a:defRPr/>
            </a:pPr>
            <a:endParaRPr kumimoji="0" lang="en-US" sz="1100" b="1" i="0" u="none" strike="noStrike" kern="0" cap="none" spc="0" normalizeH="0" baseline="0" noProof="0" dirty="0">
              <a:ln>
                <a:noFill/>
              </a:ln>
              <a:effectLst/>
              <a:uLnTx/>
              <a:uFillTx/>
            </a:endParaRPr>
          </a:p>
          <a:p>
            <a:pPr marL="342900" marR="0" lvl="0" indent="-342900" defTabSz="914400" rtl="0" eaLnBrk="1" fontAlgn="auto" latinLnBrk="0" hangingPunct="1">
              <a:lnSpc>
                <a:spcPct val="105000"/>
              </a:lnSpc>
              <a:spcBef>
                <a:spcPts val="0"/>
              </a:spcBef>
              <a:spcAft>
                <a:spcPts val="600"/>
              </a:spcAft>
              <a:buSzPct val="120000"/>
              <a:buFont typeface="+mj-lt"/>
              <a:buAutoNum type="arabicPeriod" startAt="4"/>
              <a:tabLst/>
              <a:defRPr/>
            </a:pPr>
            <a:r>
              <a:rPr kumimoji="0" lang="en-US" sz="1100" b="0" i="0" u="none" strike="noStrike" kern="0" cap="none" spc="0" normalizeH="0" baseline="0" noProof="0" dirty="0">
                <a:ln>
                  <a:noFill/>
                </a:ln>
                <a:effectLst/>
                <a:uLnTx/>
                <a:uFillTx/>
              </a:rPr>
              <a:t>Buckeye will thoroughly investigate each provider claims dispute using applicable statutory, regulatory, and contractual provisions, collecting all pertinent facts from all parties, and applying BHP’s written policies and procedures. </a:t>
            </a:r>
          </a:p>
          <a:p>
            <a:pPr marL="342900" marR="0" lvl="0" indent="-342900" defTabSz="914400" rtl="0" eaLnBrk="1" fontAlgn="auto" latinLnBrk="0" hangingPunct="1">
              <a:lnSpc>
                <a:spcPct val="105000"/>
              </a:lnSpc>
              <a:spcBef>
                <a:spcPts val="0"/>
              </a:spcBef>
              <a:spcAft>
                <a:spcPts val="600"/>
              </a:spcAft>
              <a:buSzPct val="120000"/>
              <a:buFont typeface="+mj-lt"/>
              <a:buAutoNum type="arabicPeriod" startAt="4"/>
              <a:tabLst/>
              <a:defRPr/>
            </a:pPr>
            <a:r>
              <a:rPr kumimoji="0" lang="en-US" sz="1100" b="0" i="0" u="none" strike="noStrike" kern="0" cap="none" spc="0" normalizeH="0" baseline="0" noProof="0" dirty="0">
                <a:ln>
                  <a:noFill/>
                </a:ln>
                <a:effectLst/>
                <a:uLnTx/>
                <a:uFillTx/>
              </a:rPr>
              <a:t>A letter will be sent to the provider notifying them of the disposition of the dispute review within 15 days of receipt.</a:t>
            </a:r>
          </a:p>
          <a:p>
            <a:pPr marL="642938" lvl="1" indent="-342900">
              <a:lnSpc>
                <a:spcPct val="105000"/>
              </a:lnSpc>
              <a:spcAft>
                <a:spcPts val="200"/>
              </a:spcAft>
              <a:buClr>
                <a:srgbClr val="7FA43A"/>
              </a:buClr>
              <a:buSzPct val="120000"/>
              <a:buFont typeface="+mj-lt"/>
              <a:buAutoNum type="alphaLcPeriod"/>
              <a:defRPr/>
            </a:pPr>
            <a:r>
              <a:rPr kumimoji="0" lang="en-US" sz="1100" b="0" i="0" u="none" strike="noStrike" kern="0" cap="none" spc="0" normalizeH="0" baseline="0" noProof="0" dirty="0">
                <a:ln>
                  <a:noFill/>
                </a:ln>
                <a:effectLst/>
                <a:uLnTx/>
                <a:uFillTx/>
              </a:rPr>
              <a:t>If additional time to resolve a dispute is needed past 15 business days, Buckeye will provide the dispute status on the Provider Portal which can be accessed at any time by the provider. </a:t>
            </a:r>
          </a:p>
          <a:p>
            <a:pPr marL="642938" lvl="1" indent="-342900">
              <a:lnSpc>
                <a:spcPct val="105000"/>
              </a:lnSpc>
              <a:spcAft>
                <a:spcPts val="200"/>
              </a:spcAft>
              <a:buClr>
                <a:srgbClr val="7FA43A"/>
              </a:buClr>
              <a:buSzPct val="120000"/>
              <a:buFont typeface="+mj-lt"/>
              <a:buAutoNum type="alphaLcPeriod"/>
              <a:defRPr/>
            </a:pPr>
            <a:r>
              <a:rPr lang="en-US" sz="1100" dirty="0"/>
              <a:t>Buckeye will r</a:t>
            </a:r>
            <a:r>
              <a:rPr kumimoji="0" lang="en-US" sz="1100" b="0" i="0" u="none" strike="noStrike" kern="0" cap="none" spc="0" normalizeH="0" baseline="0" noProof="0" dirty="0">
                <a:ln>
                  <a:noFill/>
                </a:ln>
                <a:effectLst/>
                <a:uLnTx/>
                <a:uFillTx/>
              </a:rPr>
              <a:t>e-process and pay disputed claims, when the resolution determines they were paid/denied incorrectly, within 30 calendar days of the written notice of the resolution unless a system fix is needed then additional time is allotted.</a:t>
            </a:r>
          </a:p>
          <a:p>
            <a:pPr marL="642938" lvl="1" indent="-342900">
              <a:lnSpc>
                <a:spcPct val="105000"/>
              </a:lnSpc>
              <a:spcAft>
                <a:spcPts val="200"/>
              </a:spcAft>
              <a:buClr>
                <a:srgbClr val="7FA43A"/>
              </a:buClr>
              <a:buSzPct val="120000"/>
              <a:buFont typeface="+mj-lt"/>
              <a:buAutoNum type="alphaLcPeriod"/>
              <a:defRPr/>
            </a:pPr>
            <a:r>
              <a:rPr kumimoji="0" lang="en-US" sz="1100" b="0" i="0" u="none" strike="noStrike" kern="0" cap="none" spc="0" normalizeH="0" baseline="0" noProof="0" dirty="0">
                <a:ln>
                  <a:noFill/>
                </a:ln>
                <a:effectLst/>
                <a:uLnTx/>
                <a:uFillTx/>
              </a:rPr>
              <a:t>Buckeye will automatically apply the corrective action or claims resolution to correctly adjudicate all other provider claims affected by the same issue.</a:t>
            </a:r>
          </a:p>
          <a:p>
            <a:pPr>
              <a:lnSpc>
                <a:spcPct val="105000"/>
              </a:lnSpc>
            </a:pPr>
            <a:endParaRPr lang="en-US" sz="1100" dirty="0"/>
          </a:p>
        </p:txBody>
      </p:sp>
    </p:spTree>
    <p:extLst>
      <p:ext uri="{BB962C8B-B14F-4D97-AF65-F5344CB8AC3E}">
        <p14:creationId xmlns:p14="http://schemas.microsoft.com/office/powerpoint/2010/main" val="24108549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BB124-F5FC-4319-92E5-956601BB9EA2}"/>
              </a:ext>
            </a:extLst>
          </p:cNvPr>
          <p:cNvSpPr>
            <a:spLocks noGrp="1"/>
          </p:cNvSpPr>
          <p:nvPr>
            <p:ph type="title"/>
          </p:nvPr>
        </p:nvSpPr>
        <p:spPr/>
        <p:txBody>
          <a:bodyPr spcFirstLastPara="1" wrap="square" lIns="91425" tIns="91425" rIns="91425" bIns="91425" anchor="t" anchorCtr="0">
            <a:noAutofit/>
          </a:bodyPr>
          <a:lstStyle/>
          <a:p>
            <a:pPr>
              <a:lnSpc>
                <a:spcPct val="90000"/>
              </a:lnSpc>
            </a:pPr>
            <a:r>
              <a:rPr lang="en-US" b="0" i="0" u="none" strike="noStrike" cap="none" dirty="0">
                <a:solidFill>
                  <a:srgbClr val="7FA43A"/>
                </a:solidFill>
                <a:latin typeface="Arial"/>
                <a:ea typeface="Arial"/>
                <a:cs typeface="Arial"/>
                <a:sym typeface="Arial"/>
              </a:rPr>
              <a:t>Pre-Service Appeals</a:t>
            </a:r>
            <a:r>
              <a:rPr lang="en-US" sz="1200" b="0" i="0" u="none" strike="noStrike" cap="none" dirty="0">
                <a:solidFill>
                  <a:srgbClr val="7FA43A"/>
                </a:solidFill>
                <a:latin typeface="Arial"/>
                <a:ea typeface="Arial"/>
                <a:cs typeface="Arial"/>
                <a:sym typeface="Arial"/>
              </a:rPr>
              <a:t> (1 of 5) </a:t>
            </a:r>
          </a:p>
        </p:txBody>
      </p:sp>
      <p:sp>
        <p:nvSpPr>
          <p:cNvPr id="6" name="Content Placeholder 3">
            <a:extLst>
              <a:ext uri="{FF2B5EF4-FFF2-40B4-BE49-F238E27FC236}">
                <a16:creationId xmlns:a16="http://schemas.microsoft.com/office/drawing/2014/main" id="{5B2E935B-5B05-0DAB-8C67-821A917AFFB2}"/>
              </a:ext>
            </a:extLst>
          </p:cNvPr>
          <p:cNvSpPr txBox="1">
            <a:spLocks/>
          </p:cNvSpPr>
          <p:nvPr/>
        </p:nvSpPr>
        <p:spPr>
          <a:xfrm>
            <a:off x="311700" y="835994"/>
            <a:ext cx="4381823" cy="3471507"/>
          </a:xfrm>
          <a:prstGeom prst="rect">
            <a:avLst/>
          </a:prstGeom>
          <a:noFill/>
          <a:ln>
            <a:noFill/>
          </a:ln>
        </p:spPr>
        <p:txBody>
          <a:bodyPr spcFirstLastPara="1" wrap="square" lIns="91425" tIns="91425" rIns="91425" bIns="91425" anchor="t" anchorCtr="0">
            <a:normAutofit fontScale="25000" lnSpcReduction="20000"/>
          </a:bodyPr>
          <a:lstStyle>
            <a:defPPr marR="0" lvl="0" algn="l" rtl="0">
              <a:lnSpc>
                <a:spcPct val="100000"/>
              </a:lnSpc>
              <a:spcBef>
                <a:spcPts val="0"/>
              </a:spcBef>
              <a:spcAft>
                <a:spcPts val="0"/>
              </a:spcAft>
            </a:defPPr>
            <a:lvl1pPr marL="257175" marR="0" lvl="0" indent="-257175" algn="l" rtl="0">
              <a:lnSpc>
                <a:spcPct val="115000"/>
              </a:lnSpc>
              <a:spcBef>
                <a:spcPts val="0"/>
              </a:spcBef>
              <a:spcAft>
                <a:spcPts val="0"/>
              </a:spcAft>
              <a:buClr>
                <a:srgbClr val="9DC231"/>
              </a:buClr>
              <a:buSzPts val="1800"/>
              <a:buFont typeface="Wingdings" charset="2"/>
              <a:buChar char="§"/>
              <a:defRPr sz="1400" b="0" i="0" u="none" strike="noStrike" cap="none">
                <a:solidFill>
                  <a:schemeClr val="dk2"/>
                </a:solidFill>
                <a:latin typeface="Arial" panose="020B0604020202020204" pitchFamily="34" charset="0"/>
                <a:ea typeface="Arial" panose="020B0604020202020204" pitchFamily="34" charset="0"/>
                <a:cs typeface="Arial" panose="020B0604020202020204" pitchFamily="34" charset="0"/>
                <a:sym typeface="Arial"/>
              </a:defRPr>
            </a:lvl1pPr>
            <a:lvl2pPr marL="557213" marR="0" lvl="1" indent="-214313"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2pPr>
            <a:lvl3pPr marL="857250" marR="0" lvl="2"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3pPr>
            <a:lvl4pPr marL="1200150" marR="0" lvl="3"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4pPr>
            <a:lvl5pPr marL="1543050" marR="0" lvl="4"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a:lnSpc>
                <a:spcPct val="120000"/>
              </a:lnSpc>
              <a:spcAft>
                <a:spcPts val="600"/>
              </a:spcAft>
            </a:pPr>
            <a:r>
              <a:rPr lang="en-US" sz="4400" b="0" i="0" dirty="0">
                <a:solidFill>
                  <a:schemeClr val="tx1"/>
                </a:solidFill>
                <a:effectLst/>
                <a:latin typeface="+mn-lt"/>
                <a:cs typeface="Calibri" panose="020F0502020204030204" pitchFamily="34" charset="0"/>
              </a:rPr>
              <a:t>A pre-service appeal is the request for review of a “Notice of Adverse Action.” A “Notice of Adverse Action” is the denial or limited authorization of a requested service, including the:</a:t>
            </a:r>
          </a:p>
          <a:p>
            <a:pPr lvl="1">
              <a:lnSpc>
                <a:spcPct val="120000"/>
              </a:lnSpc>
              <a:spcAft>
                <a:spcPts val="200"/>
              </a:spcAft>
              <a:buFont typeface="Wingdings" panose="05000000000000000000" pitchFamily="2" charset="2"/>
              <a:buChar char="§"/>
            </a:pPr>
            <a:r>
              <a:rPr lang="en-US" sz="4400" b="0" i="0" dirty="0">
                <a:solidFill>
                  <a:schemeClr val="tx1"/>
                </a:solidFill>
                <a:effectLst/>
                <a:latin typeface="+mn-lt"/>
                <a:cs typeface="Calibri" panose="020F0502020204030204" pitchFamily="34" charset="0"/>
              </a:rPr>
              <a:t>Type or level of service.</a:t>
            </a:r>
          </a:p>
          <a:p>
            <a:pPr lvl="1">
              <a:lnSpc>
                <a:spcPct val="120000"/>
              </a:lnSpc>
              <a:spcAft>
                <a:spcPts val="200"/>
              </a:spcAft>
              <a:buFont typeface="Wingdings" panose="05000000000000000000" pitchFamily="2" charset="2"/>
              <a:buChar char="§"/>
            </a:pPr>
            <a:r>
              <a:rPr lang="en-US" sz="4400" b="0" i="0" dirty="0">
                <a:solidFill>
                  <a:schemeClr val="tx1"/>
                </a:solidFill>
                <a:effectLst/>
                <a:latin typeface="+mn-lt"/>
                <a:cs typeface="Calibri" panose="020F0502020204030204" pitchFamily="34" charset="0"/>
              </a:rPr>
              <a:t>Reduction, suspension, or termination of a previously authorized service.</a:t>
            </a:r>
          </a:p>
          <a:p>
            <a:pPr lvl="1">
              <a:lnSpc>
                <a:spcPct val="120000"/>
              </a:lnSpc>
              <a:spcAft>
                <a:spcPts val="200"/>
              </a:spcAft>
              <a:buFont typeface="Wingdings" panose="05000000000000000000" pitchFamily="2" charset="2"/>
              <a:buChar char="§"/>
            </a:pPr>
            <a:r>
              <a:rPr lang="en-US" sz="4400" b="0" i="0" dirty="0">
                <a:solidFill>
                  <a:schemeClr val="tx1"/>
                </a:solidFill>
                <a:effectLst/>
                <a:latin typeface="+mn-lt"/>
                <a:cs typeface="Calibri" panose="020F0502020204030204" pitchFamily="34" charset="0"/>
              </a:rPr>
              <a:t>Denial, in whole or part of payment for a service excluding technical reasons.</a:t>
            </a:r>
          </a:p>
          <a:p>
            <a:pPr lvl="1">
              <a:lnSpc>
                <a:spcPct val="120000"/>
              </a:lnSpc>
              <a:spcAft>
                <a:spcPts val="200"/>
              </a:spcAft>
              <a:buFont typeface="Wingdings" panose="05000000000000000000" pitchFamily="2" charset="2"/>
              <a:buChar char="§"/>
            </a:pPr>
            <a:r>
              <a:rPr lang="en-US" sz="4400" b="0" i="0" dirty="0">
                <a:solidFill>
                  <a:schemeClr val="tx1"/>
                </a:solidFill>
                <a:effectLst/>
                <a:latin typeface="+mn-lt"/>
                <a:cs typeface="Calibri" panose="020F0502020204030204" pitchFamily="34" charset="0"/>
              </a:rPr>
              <a:t>Failure to render a decision within the required timeframes.</a:t>
            </a:r>
          </a:p>
          <a:p>
            <a:pPr lvl="1">
              <a:lnSpc>
                <a:spcPct val="120000"/>
              </a:lnSpc>
              <a:spcAft>
                <a:spcPts val="200"/>
              </a:spcAft>
              <a:buFont typeface="Wingdings" panose="05000000000000000000" pitchFamily="2" charset="2"/>
              <a:buChar char="§"/>
            </a:pPr>
            <a:r>
              <a:rPr lang="en-US" sz="4400" b="0" i="0" dirty="0">
                <a:solidFill>
                  <a:schemeClr val="tx1"/>
                </a:solidFill>
                <a:effectLst/>
                <a:latin typeface="+mn-lt"/>
                <a:cs typeface="Calibri" panose="020F0502020204030204" pitchFamily="34" charset="0"/>
              </a:rPr>
              <a:t>Denial of a member’s request to exercise his/her right under 42 CFR 438.52(b)(2)(ii) to obtain services outside the Buckeye Health Plan network.</a:t>
            </a:r>
          </a:p>
          <a:p>
            <a:pPr>
              <a:lnSpc>
                <a:spcPct val="120000"/>
              </a:lnSpc>
              <a:spcAft>
                <a:spcPts val="200"/>
              </a:spcAft>
              <a:buFont typeface="Wingdings" panose="05000000000000000000" pitchFamily="2" charset="2"/>
              <a:buChar char="§"/>
            </a:pPr>
            <a:r>
              <a:rPr lang="en-US" sz="4400" dirty="0">
                <a:solidFill>
                  <a:schemeClr val="tx1"/>
                </a:solidFill>
                <a:latin typeface="+mn-lt"/>
                <a:cs typeface="Calibri" panose="020F0502020204030204" pitchFamily="34" charset="0"/>
              </a:rPr>
              <a:t>Standard appeal decisions are issued within 10 days from date of receipt of the appeal request.</a:t>
            </a:r>
          </a:p>
          <a:p>
            <a:pPr>
              <a:lnSpc>
                <a:spcPct val="120000"/>
              </a:lnSpc>
              <a:spcAft>
                <a:spcPts val="200"/>
              </a:spcAft>
              <a:buFont typeface="Wingdings" panose="05000000000000000000" pitchFamily="2" charset="2"/>
              <a:buChar char="§"/>
            </a:pPr>
            <a:r>
              <a:rPr lang="en-US" sz="4400" b="0" i="0" dirty="0">
                <a:solidFill>
                  <a:schemeClr val="tx1"/>
                </a:solidFill>
                <a:effectLst/>
                <a:latin typeface="+mn-lt"/>
                <a:cs typeface="Calibri" panose="020F0502020204030204" pitchFamily="34" charset="0"/>
              </a:rPr>
              <a:t>Expedited appeal decisions are issued as expeditiously as the member’s health condition requires, to not exceed 48 hours from the initial receipt of the appeal.</a:t>
            </a:r>
          </a:p>
          <a:p>
            <a:pPr>
              <a:lnSpc>
                <a:spcPct val="120000"/>
              </a:lnSpc>
              <a:spcAft>
                <a:spcPts val="600"/>
              </a:spcAft>
            </a:pPr>
            <a:endParaRPr lang="en-US" sz="4400" dirty="0">
              <a:solidFill>
                <a:schemeClr val="tx1"/>
              </a:solidFill>
              <a:latin typeface="+mn-lt"/>
              <a:cs typeface="Calibri" panose="020F0502020204030204" pitchFamily="34" charset="0"/>
            </a:endParaRPr>
          </a:p>
          <a:p>
            <a:pPr marL="0" indent="0">
              <a:buFont typeface="Wingdings" charset="2"/>
              <a:buNone/>
            </a:pPr>
            <a:endParaRPr lang="en-US" sz="1200" dirty="0">
              <a:solidFill>
                <a:schemeClr val="tx1"/>
              </a:solidFill>
              <a:latin typeface="+mn-lt"/>
            </a:endParaRPr>
          </a:p>
        </p:txBody>
      </p:sp>
      <p:sp>
        <p:nvSpPr>
          <p:cNvPr id="8" name="Content Placeholder 3">
            <a:extLst>
              <a:ext uri="{FF2B5EF4-FFF2-40B4-BE49-F238E27FC236}">
                <a16:creationId xmlns:a16="http://schemas.microsoft.com/office/drawing/2014/main" id="{B7FC8866-C9A5-567F-F123-0212D4BACCF3}"/>
              </a:ext>
            </a:extLst>
          </p:cNvPr>
          <p:cNvSpPr txBox="1">
            <a:spLocks/>
          </p:cNvSpPr>
          <p:nvPr/>
        </p:nvSpPr>
        <p:spPr>
          <a:xfrm>
            <a:off x="4693523" y="781175"/>
            <a:ext cx="4138777" cy="3471507"/>
          </a:xfrm>
          <a:prstGeom prst="rect">
            <a:avLst/>
          </a:prstGeom>
          <a:noFill/>
          <a:ln>
            <a:noFill/>
          </a:ln>
        </p:spPr>
        <p:txBody>
          <a:bodyPr spcFirstLastPara="1" wrap="square" lIns="91425" tIns="91425" rIns="91425" bIns="91425" anchor="t" anchorCtr="0">
            <a:normAutofit fontScale="25000" lnSpcReduction="20000"/>
          </a:bodyPr>
          <a:lstStyle>
            <a:defPPr marR="0" lvl="0" algn="l" rtl="0">
              <a:lnSpc>
                <a:spcPct val="100000"/>
              </a:lnSpc>
              <a:spcBef>
                <a:spcPts val="0"/>
              </a:spcBef>
              <a:spcAft>
                <a:spcPts val="0"/>
              </a:spcAft>
            </a:defPPr>
            <a:lvl1pPr marL="257175" marR="0" lvl="0" indent="-257175" algn="l" rtl="0">
              <a:lnSpc>
                <a:spcPct val="115000"/>
              </a:lnSpc>
              <a:spcBef>
                <a:spcPts val="0"/>
              </a:spcBef>
              <a:spcAft>
                <a:spcPts val="0"/>
              </a:spcAft>
              <a:buClr>
                <a:srgbClr val="9DC231"/>
              </a:buClr>
              <a:buSzPts val="1800"/>
              <a:buFont typeface="Wingdings" charset="2"/>
              <a:buChar char="§"/>
              <a:defRPr sz="1400" b="0" i="0" u="none" strike="noStrike" cap="none">
                <a:solidFill>
                  <a:schemeClr val="dk2"/>
                </a:solidFill>
                <a:latin typeface="Arial" panose="020B0604020202020204" pitchFamily="34" charset="0"/>
                <a:ea typeface="Arial" panose="020B0604020202020204" pitchFamily="34" charset="0"/>
                <a:cs typeface="Arial" panose="020B0604020202020204" pitchFamily="34" charset="0"/>
                <a:sym typeface="Arial"/>
              </a:defRPr>
            </a:lvl1pPr>
            <a:lvl2pPr marL="557213" marR="0" lvl="1" indent="-214313"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2pPr>
            <a:lvl3pPr marL="857250" marR="0" lvl="2"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3pPr>
            <a:lvl4pPr marL="1200150" marR="0" lvl="3"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4pPr>
            <a:lvl5pPr marL="1543050" marR="0" lvl="4"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nSpc>
                <a:spcPct val="120000"/>
              </a:lnSpc>
              <a:spcAft>
                <a:spcPts val="600"/>
              </a:spcAft>
              <a:buNone/>
            </a:pPr>
            <a:r>
              <a:rPr lang="en-US" sz="5600" b="1" dirty="0">
                <a:solidFill>
                  <a:schemeClr val="tx1"/>
                </a:solidFill>
                <a:latin typeface="+mn-lt"/>
                <a:cs typeface="Calibri" panose="020F0502020204030204" pitchFamily="34" charset="0"/>
              </a:rPr>
              <a:t>Who Can File a Pre-Service Appeal?</a:t>
            </a:r>
          </a:p>
          <a:p>
            <a:pPr>
              <a:lnSpc>
                <a:spcPct val="120000"/>
              </a:lnSpc>
              <a:spcAft>
                <a:spcPts val="600"/>
              </a:spcAft>
            </a:pPr>
            <a:r>
              <a:rPr lang="en-US" sz="4400" dirty="0">
                <a:solidFill>
                  <a:schemeClr val="tx1"/>
                </a:solidFill>
                <a:latin typeface="+mn-lt"/>
                <a:cs typeface="Calibri" panose="020F0502020204030204" pitchFamily="34" charset="0"/>
              </a:rPr>
              <a:t>For pre-service member appeals, members or an authorized representative of a member may appeal an adverse determination. This can be the member, doctor, or other service provider like a physical therapist. Written consent is required if provider is appealing on behalf of the member or assisting member in the appeals process. If you are assisting a member to file a pre-service appeal, please go to This is considered a pre-service member appeal. </a:t>
            </a:r>
          </a:p>
          <a:p>
            <a:pPr>
              <a:lnSpc>
                <a:spcPct val="120000"/>
              </a:lnSpc>
              <a:spcAft>
                <a:spcPts val="600"/>
              </a:spcAft>
            </a:pPr>
            <a:r>
              <a:rPr lang="en-US" sz="4400" dirty="0">
                <a:solidFill>
                  <a:schemeClr val="tx1"/>
                </a:solidFill>
                <a:latin typeface="+mn-lt"/>
                <a:cs typeface="Calibri" panose="020F0502020204030204" pitchFamily="34" charset="0"/>
              </a:rPr>
              <a:t>If you are assisting a member to file a pre-service appeal, please go to </a:t>
            </a:r>
            <a:r>
              <a:rPr lang="en-US" sz="4400" dirty="0">
                <a:solidFill>
                  <a:schemeClr val="tx1"/>
                </a:solidFill>
                <a:latin typeface="+mn-lt"/>
                <a:cs typeface="Calibri" panose="020F0502020204030204" pitchFamily="34" charset="0"/>
                <a:hlinkClick r:id="rId3"/>
              </a:rPr>
              <a:t>Appointing a Representative</a:t>
            </a:r>
            <a:r>
              <a:rPr lang="en-US" sz="4400" dirty="0">
                <a:solidFill>
                  <a:schemeClr val="tx1"/>
                </a:solidFill>
                <a:latin typeface="+mn-lt"/>
                <a:cs typeface="Calibri" panose="020F0502020204030204" pitchFamily="34" charset="0"/>
              </a:rPr>
              <a:t> for more details. </a:t>
            </a:r>
          </a:p>
          <a:p>
            <a:pPr>
              <a:lnSpc>
                <a:spcPct val="120000"/>
              </a:lnSpc>
              <a:spcAft>
                <a:spcPts val="600"/>
              </a:spcAft>
            </a:pPr>
            <a:r>
              <a:rPr lang="en-US" sz="4400" dirty="0">
                <a:solidFill>
                  <a:schemeClr val="tx1"/>
                </a:solidFill>
                <a:latin typeface="+mn-lt"/>
                <a:cs typeface="Calibri" panose="020F0502020204030204" pitchFamily="34" charset="0"/>
              </a:rPr>
              <a:t>A practitioner with knowledge of the member’s condition may request an expedited appeal on a member’s behalf. Written member consent is not required for expedited appeals requested by the provider. Providers may also submit a request for an expedited appeal by phone or fax.</a:t>
            </a:r>
          </a:p>
          <a:p>
            <a:pPr>
              <a:lnSpc>
                <a:spcPct val="120000"/>
              </a:lnSpc>
              <a:spcAft>
                <a:spcPts val="600"/>
              </a:spcAft>
            </a:pPr>
            <a:r>
              <a:rPr lang="en-US" sz="4400" dirty="0">
                <a:solidFill>
                  <a:schemeClr val="tx1"/>
                </a:solidFill>
                <a:latin typeface="+mn-lt"/>
                <a:cs typeface="Calibri" panose="020F0502020204030204" pitchFamily="34" charset="0"/>
              </a:rPr>
              <a:t>For pre-service provider appeals, requesting providers can appeal on their own behalf without written consent from the member.</a:t>
            </a:r>
          </a:p>
          <a:p>
            <a:pPr>
              <a:lnSpc>
                <a:spcPct val="120000"/>
              </a:lnSpc>
              <a:spcAft>
                <a:spcPts val="600"/>
              </a:spcAft>
            </a:pPr>
            <a:endParaRPr lang="en-US" sz="4400" dirty="0">
              <a:solidFill>
                <a:schemeClr val="tx1"/>
              </a:solidFill>
              <a:latin typeface="+mn-lt"/>
              <a:cs typeface="Calibri" panose="020F0502020204030204" pitchFamily="34" charset="0"/>
            </a:endParaRPr>
          </a:p>
          <a:p>
            <a:pPr marL="0" indent="0">
              <a:buFont typeface="Wingdings" charset="2"/>
              <a:buNone/>
            </a:pPr>
            <a:endParaRPr lang="en-US" sz="1200" dirty="0">
              <a:solidFill>
                <a:schemeClr val="tx1"/>
              </a:solidFill>
              <a:latin typeface="+mn-lt"/>
            </a:endParaRPr>
          </a:p>
        </p:txBody>
      </p:sp>
    </p:spTree>
    <p:extLst>
      <p:ext uri="{BB962C8B-B14F-4D97-AF65-F5344CB8AC3E}">
        <p14:creationId xmlns:p14="http://schemas.microsoft.com/office/powerpoint/2010/main" val="8831190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171BF-1EFA-C47E-EFF0-A867E3C084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113743-B1EF-BF4D-AFE4-BD84C14EF2C0}"/>
              </a:ext>
            </a:extLst>
          </p:cNvPr>
          <p:cNvSpPr>
            <a:spLocks noGrp="1"/>
          </p:cNvSpPr>
          <p:nvPr>
            <p:ph type="title"/>
          </p:nvPr>
        </p:nvSpPr>
        <p:spPr>
          <a:xfrm>
            <a:off x="311700" y="104570"/>
            <a:ext cx="8520600" cy="572700"/>
          </a:xfrm>
        </p:spPr>
        <p:txBody>
          <a:bodyPr spcFirstLastPara="1" wrap="square" lIns="91425" tIns="91425" rIns="91425" bIns="91425" anchor="ctr" anchorCtr="0">
            <a:noAutofit/>
          </a:bodyPr>
          <a:lstStyle/>
          <a:p>
            <a:pPr>
              <a:lnSpc>
                <a:spcPct val="90000"/>
              </a:lnSpc>
            </a:pPr>
            <a:r>
              <a:rPr lang="en-US" b="0" i="0" u="none" strike="noStrike" cap="none" dirty="0">
                <a:solidFill>
                  <a:srgbClr val="7FA43A"/>
                </a:solidFill>
                <a:latin typeface="Arial"/>
                <a:ea typeface="Arial"/>
                <a:cs typeface="Arial"/>
                <a:sym typeface="Arial"/>
              </a:rPr>
              <a:t>Pre-Service Appeals</a:t>
            </a:r>
            <a:r>
              <a:rPr lang="en-US" sz="1200" dirty="0">
                <a:solidFill>
                  <a:srgbClr val="7FA43A"/>
                </a:solidFill>
              </a:rPr>
              <a:t> (2 of 5) </a:t>
            </a:r>
            <a:r>
              <a:rPr lang="en-US" sz="1200" b="0" i="0" u="none" strike="noStrike" cap="none" dirty="0">
                <a:solidFill>
                  <a:srgbClr val="7FA43A"/>
                </a:solidFill>
                <a:latin typeface="Arial"/>
                <a:ea typeface="Arial"/>
                <a:cs typeface="Arial"/>
                <a:sym typeface="Arial"/>
              </a:rPr>
              <a:t> </a:t>
            </a:r>
          </a:p>
        </p:txBody>
      </p:sp>
      <p:sp>
        <p:nvSpPr>
          <p:cNvPr id="3" name="Content Placeholder 3">
            <a:extLst>
              <a:ext uri="{FF2B5EF4-FFF2-40B4-BE49-F238E27FC236}">
                <a16:creationId xmlns:a16="http://schemas.microsoft.com/office/drawing/2014/main" id="{5EF72199-ADC8-5D76-9CA6-773B9D363B6D}"/>
              </a:ext>
            </a:extLst>
          </p:cNvPr>
          <p:cNvSpPr txBox="1">
            <a:spLocks/>
          </p:cNvSpPr>
          <p:nvPr/>
        </p:nvSpPr>
        <p:spPr>
          <a:xfrm>
            <a:off x="311700" y="682589"/>
            <a:ext cx="3703320" cy="3471507"/>
          </a:xfrm>
          <a:prstGeom prst="rect">
            <a:avLst/>
          </a:prstGeom>
          <a:noFill/>
          <a:ln>
            <a:noFill/>
          </a:ln>
        </p:spPr>
        <p:txBody>
          <a:bodyPr spcFirstLastPara="1" wrap="square" lIns="91425" tIns="91425" rIns="91425" bIns="91425" anchor="t" anchorCtr="0">
            <a:normAutofit fontScale="32500" lnSpcReduction="20000"/>
          </a:bodyPr>
          <a:lstStyle>
            <a:defPPr marR="0" lvl="0" algn="l" rtl="0">
              <a:lnSpc>
                <a:spcPct val="100000"/>
              </a:lnSpc>
              <a:spcBef>
                <a:spcPts val="0"/>
              </a:spcBef>
              <a:spcAft>
                <a:spcPts val="0"/>
              </a:spcAft>
            </a:defPPr>
            <a:lvl1pPr marL="257175" marR="0" lvl="0" indent="-257175" algn="l" rtl="0">
              <a:lnSpc>
                <a:spcPct val="115000"/>
              </a:lnSpc>
              <a:spcBef>
                <a:spcPts val="0"/>
              </a:spcBef>
              <a:spcAft>
                <a:spcPts val="0"/>
              </a:spcAft>
              <a:buClr>
                <a:srgbClr val="9DC231"/>
              </a:buClr>
              <a:buSzPts val="1800"/>
              <a:buFont typeface="Wingdings" charset="2"/>
              <a:buChar char="§"/>
              <a:defRPr sz="1400" b="0" i="0" u="none" strike="noStrike" cap="none">
                <a:solidFill>
                  <a:schemeClr val="dk2"/>
                </a:solidFill>
                <a:latin typeface="Arial" panose="020B0604020202020204" pitchFamily="34" charset="0"/>
                <a:ea typeface="Arial" panose="020B0604020202020204" pitchFamily="34" charset="0"/>
                <a:cs typeface="Arial" panose="020B0604020202020204" pitchFamily="34" charset="0"/>
                <a:sym typeface="Arial"/>
              </a:defRPr>
            </a:lvl1pPr>
            <a:lvl2pPr marL="557213" marR="0" lvl="1" indent="-214313"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2pPr>
            <a:lvl3pPr marL="857250" marR="0" lvl="2"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3pPr>
            <a:lvl4pPr marL="1200150" marR="0" lvl="3"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4pPr>
            <a:lvl5pPr marL="1543050" marR="0" lvl="4"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marR="0" lvl="0" indent="0" algn="l" defTabSz="914400" rtl="0" eaLnBrk="1" fontAlgn="auto" latinLnBrk="0" hangingPunct="1">
              <a:lnSpc>
                <a:spcPct val="100000"/>
              </a:lnSpc>
              <a:spcBef>
                <a:spcPts val="0"/>
              </a:spcBef>
              <a:spcAft>
                <a:spcPts val="600"/>
              </a:spcAft>
              <a:buClr>
                <a:srgbClr val="4184B5"/>
              </a:buClr>
              <a:buSzPts val="1800"/>
              <a:buNone/>
              <a:tabLst/>
              <a:defRPr/>
            </a:pPr>
            <a:r>
              <a:rPr kumimoji="0" lang="en-US" sz="43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Expedited appeal decisions </a:t>
            </a:r>
            <a:r>
              <a:rPr kumimoji="0" lang="en-US" sz="36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are issued as expeditiously as the member’s health condition requires, to not exceed 48 hours from the initial receipt of the appeal.</a:t>
            </a:r>
          </a:p>
          <a:p>
            <a:pPr marL="614362" indent="-342900">
              <a:lnSpc>
                <a:spcPct val="100000"/>
              </a:lnSpc>
              <a:spcBef>
                <a:spcPts val="1000"/>
              </a:spcBef>
              <a:spcAft>
                <a:spcPts val="600"/>
              </a:spcAft>
              <a:buClr>
                <a:srgbClr val="4184B5"/>
              </a:buClr>
              <a:buFont typeface="Arial"/>
              <a:buChar char="○"/>
              <a:defRPr/>
            </a:pPr>
            <a:r>
              <a:rPr kumimoji="0" lang="en-US" sz="36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Expediting pre-service appeal is when either Buckeye Health Plan or the member’s provider determines that the time expended in a standard resolution could seriously jeopardize the member’s life or health or ability to attain, maintain, or regain maximum function. No punitive action will be taken against a provider that requests an expedited resolution or supports a member’s appeal. If the request for expedited appeal is denied, the appeal must be transferred to the timeframe for standard appeal resolution. </a:t>
            </a:r>
          </a:p>
          <a:p>
            <a:pPr marL="0" indent="0">
              <a:buFont typeface="Wingdings" charset="2"/>
              <a:buNone/>
            </a:pPr>
            <a:endParaRPr lang="en-US" sz="1200" dirty="0">
              <a:solidFill>
                <a:schemeClr val="tx1"/>
              </a:solidFill>
              <a:latin typeface="+mn-lt"/>
            </a:endParaRPr>
          </a:p>
        </p:txBody>
      </p:sp>
      <p:sp>
        <p:nvSpPr>
          <p:cNvPr id="8" name="Content Placeholder 3">
            <a:extLst>
              <a:ext uri="{FF2B5EF4-FFF2-40B4-BE49-F238E27FC236}">
                <a16:creationId xmlns:a16="http://schemas.microsoft.com/office/drawing/2014/main" id="{AA63B9AF-55D5-FF5D-CA9E-74EDED1B6324}"/>
              </a:ext>
            </a:extLst>
          </p:cNvPr>
          <p:cNvSpPr txBox="1">
            <a:spLocks/>
          </p:cNvSpPr>
          <p:nvPr/>
        </p:nvSpPr>
        <p:spPr>
          <a:xfrm>
            <a:off x="4572000" y="677270"/>
            <a:ext cx="3702332" cy="3471507"/>
          </a:xfrm>
          <a:prstGeom prst="rect">
            <a:avLst/>
          </a:prstGeom>
          <a:noFill/>
          <a:ln>
            <a:noFill/>
          </a:ln>
        </p:spPr>
        <p:txBody>
          <a:bodyPr spcFirstLastPara="1" wrap="square" lIns="91425" tIns="91425" rIns="91425" bIns="91425" anchor="t" anchorCtr="0">
            <a:normAutofit fontScale="25000" lnSpcReduction="20000"/>
          </a:bodyPr>
          <a:lstStyle>
            <a:defPPr marR="0" lvl="0" algn="l" rtl="0">
              <a:lnSpc>
                <a:spcPct val="100000"/>
              </a:lnSpc>
              <a:spcBef>
                <a:spcPts val="0"/>
              </a:spcBef>
              <a:spcAft>
                <a:spcPts val="0"/>
              </a:spcAft>
            </a:defPPr>
            <a:lvl1pPr marL="257175" marR="0" lvl="0" indent="-257175" algn="l" rtl="0">
              <a:lnSpc>
                <a:spcPct val="115000"/>
              </a:lnSpc>
              <a:spcBef>
                <a:spcPts val="0"/>
              </a:spcBef>
              <a:spcAft>
                <a:spcPts val="0"/>
              </a:spcAft>
              <a:buClr>
                <a:srgbClr val="9DC231"/>
              </a:buClr>
              <a:buSzPts val="1800"/>
              <a:buFont typeface="Wingdings" charset="2"/>
              <a:buChar char="§"/>
              <a:defRPr sz="1400" b="0" i="0" u="none" strike="noStrike" cap="none">
                <a:solidFill>
                  <a:schemeClr val="dk2"/>
                </a:solidFill>
                <a:latin typeface="Arial" panose="020B0604020202020204" pitchFamily="34" charset="0"/>
                <a:ea typeface="Arial" panose="020B0604020202020204" pitchFamily="34" charset="0"/>
                <a:cs typeface="Arial" panose="020B0604020202020204" pitchFamily="34" charset="0"/>
                <a:sym typeface="Arial"/>
              </a:defRPr>
            </a:lvl1pPr>
            <a:lvl2pPr marL="557213" marR="0" lvl="1" indent="-214313"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2pPr>
            <a:lvl3pPr marL="857250" marR="0" lvl="2"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3pPr>
            <a:lvl4pPr marL="1200150" marR="0" lvl="3"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4pPr>
            <a:lvl5pPr marL="1543050" marR="0" lvl="4"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marR="0" lvl="0" indent="0" algn="l" defTabSz="914400" rtl="0" eaLnBrk="1" fontAlgn="auto" latinLnBrk="0" hangingPunct="1">
              <a:lnSpc>
                <a:spcPct val="100000"/>
              </a:lnSpc>
              <a:spcBef>
                <a:spcPts val="0"/>
              </a:spcBef>
              <a:spcAft>
                <a:spcPts val="600"/>
              </a:spcAft>
              <a:buClr>
                <a:srgbClr val="4184B5"/>
              </a:buClr>
              <a:buSzPts val="1800"/>
              <a:buNone/>
              <a:tabLst/>
              <a:defRPr/>
            </a:pPr>
            <a:r>
              <a:rPr lang="en-US" sz="5600" b="1" dirty="0">
                <a:solidFill>
                  <a:schemeClr val="tx1"/>
                </a:solidFill>
                <a:latin typeface="+mn-lt"/>
                <a:cs typeface="Calibri" panose="020F0502020204030204" pitchFamily="34" charset="0"/>
              </a:rPr>
              <a:t>14 Calendar Day Extension </a:t>
            </a:r>
            <a:r>
              <a:rPr kumimoji="0" lang="en-US" sz="48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may be added by Buckeye is applied for both standard and expedited pre-service appeals:</a:t>
            </a:r>
          </a:p>
          <a:p>
            <a:pPr marL="614362" indent="-342900">
              <a:lnSpc>
                <a:spcPct val="100000"/>
              </a:lnSpc>
              <a:spcBef>
                <a:spcPts val="1000"/>
              </a:spcBef>
              <a:spcAft>
                <a:spcPts val="600"/>
              </a:spcAft>
              <a:buClr>
                <a:srgbClr val="4184B5"/>
              </a:buClr>
              <a:buFont typeface="Arial"/>
              <a:buChar char="○"/>
              <a:defRPr/>
            </a:pPr>
            <a:r>
              <a:rPr kumimoji="0" lang="en-US" sz="48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If the member requests the extension, or</a:t>
            </a:r>
          </a:p>
          <a:p>
            <a:pPr marL="614362" indent="-342900">
              <a:lnSpc>
                <a:spcPct val="100000"/>
              </a:lnSpc>
              <a:spcBef>
                <a:spcPts val="1000"/>
              </a:spcBef>
              <a:spcAft>
                <a:spcPts val="600"/>
              </a:spcAft>
              <a:buClr>
                <a:srgbClr val="4184B5"/>
              </a:buClr>
              <a:buFont typeface="Arial"/>
              <a:buChar char="○"/>
              <a:defRPr/>
            </a:pPr>
            <a:r>
              <a:rPr kumimoji="0" lang="en-US" sz="48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If Buckeye provides evidence satisfactory to the Department of Health Services (DHS) that a delay in rendering the decision is in the member’s interest.</a:t>
            </a:r>
          </a:p>
          <a:p>
            <a:pPr marL="614362" indent="-342900">
              <a:lnSpc>
                <a:spcPct val="100000"/>
              </a:lnSpc>
              <a:spcBef>
                <a:spcPts val="1000"/>
              </a:spcBef>
              <a:spcAft>
                <a:spcPts val="600"/>
              </a:spcAft>
              <a:buClr>
                <a:srgbClr val="4184B5"/>
              </a:buClr>
              <a:buFont typeface="Arial"/>
              <a:buChar char="○"/>
              <a:defRPr/>
            </a:pPr>
            <a:r>
              <a:rPr kumimoji="0" lang="en-US" sz="48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For any extension not requested by the member:</a:t>
            </a:r>
          </a:p>
          <a:p>
            <a:pPr marL="1071563" lvl="1" indent="-342900">
              <a:lnSpc>
                <a:spcPct val="100000"/>
              </a:lnSpc>
              <a:spcBef>
                <a:spcPts val="1000"/>
              </a:spcBef>
              <a:spcAft>
                <a:spcPts val="600"/>
              </a:spcAft>
              <a:buClr>
                <a:srgbClr val="4184B5"/>
              </a:buClr>
              <a:buSzPts val="1800"/>
              <a:buFont typeface="Arial"/>
              <a:buChar char="■"/>
              <a:defRPr/>
            </a:pPr>
            <a:r>
              <a:rPr kumimoji="0" lang="en-US" sz="48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Buckeye will provide written notice of the reason for delay to the member.</a:t>
            </a:r>
          </a:p>
          <a:p>
            <a:pPr marL="1071563" lvl="1" indent="-342900">
              <a:lnSpc>
                <a:spcPct val="100000"/>
              </a:lnSpc>
              <a:spcBef>
                <a:spcPts val="1000"/>
              </a:spcBef>
              <a:spcAft>
                <a:spcPts val="600"/>
              </a:spcAft>
              <a:buClr>
                <a:srgbClr val="4184B5"/>
              </a:buClr>
              <a:buSzPts val="1800"/>
              <a:buFont typeface="Arial"/>
              <a:buChar char="■"/>
              <a:defRPr/>
            </a:pPr>
            <a:r>
              <a:rPr kumimoji="0" lang="en-US" sz="48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Buckeye will make reasonable efforts to provide the member with prompt verbal notice of any decisions not resolved wholly in favor of the member and will follow-up in writing within two calendar days of action.</a:t>
            </a:r>
          </a:p>
          <a:p>
            <a:pPr>
              <a:lnSpc>
                <a:spcPct val="120000"/>
              </a:lnSpc>
              <a:spcAft>
                <a:spcPts val="600"/>
              </a:spcAft>
            </a:pPr>
            <a:endParaRPr lang="en-US" sz="4800" dirty="0">
              <a:solidFill>
                <a:schemeClr val="tx1"/>
              </a:solidFill>
              <a:latin typeface="+mn-lt"/>
              <a:cs typeface="Calibri" panose="020F0502020204030204" pitchFamily="34" charset="0"/>
            </a:endParaRPr>
          </a:p>
          <a:p>
            <a:pPr marL="0" indent="0">
              <a:buFont typeface="Wingdings" charset="2"/>
              <a:buNone/>
            </a:pPr>
            <a:endParaRPr lang="en-US" sz="1200" dirty="0">
              <a:solidFill>
                <a:schemeClr val="tx1"/>
              </a:solidFill>
              <a:latin typeface="+mn-lt"/>
            </a:endParaRPr>
          </a:p>
        </p:txBody>
      </p:sp>
    </p:spTree>
    <p:extLst>
      <p:ext uri="{BB962C8B-B14F-4D97-AF65-F5344CB8AC3E}">
        <p14:creationId xmlns:p14="http://schemas.microsoft.com/office/powerpoint/2010/main" val="30355151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3348E-E076-F5DC-7CE6-4EDA536765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23F63E-6B2E-FD4E-17E9-C3D57E8C6B88}"/>
              </a:ext>
            </a:extLst>
          </p:cNvPr>
          <p:cNvSpPr>
            <a:spLocks noGrp="1"/>
          </p:cNvSpPr>
          <p:nvPr>
            <p:ph type="title"/>
          </p:nvPr>
        </p:nvSpPr>
        <p:spPr/>
        <p:txBody>
          <a:bodyPr spcFirstLastPara="1" wrap="square" lIns="91425" tIns="91425" rIns="91425" bIns="91425" anchor="ctr" anchorCtr="0">
            <a:noAutofit/>
          </a:bodyPr>
          <a:lstStyle/>
          <a:p>
            <a:pPr>
              <a:lnSpc>
                <a:spcPct val="90000"/>
              </a:lnSpc>
            </a:pPr>
            <a:r>
              <a:rPr lang="en-US" b="0" i="0" u="none" strike="noStrike" cap="none" dirty="0">
                <a:solidFill>
                  <a:srgbClr val="7FA43A"/>
                </a:solidFill>
                <a:latin typeface="Arial"/>
                <a:ea typeface="Arial"/>
                <a:cs typeface="Arial"/>
                <a:sym typeface="Arial"/>
              </a:rPr>
              <a:t>Pre-Service Appeals</a:t>
            </a:r>
            <a:r>
              <a:rPr lang="en-US" sz="1200" dirty="0">
                <a:solidFill>
                  <a:srgbClr val="7FA43A"/>
                </a:solidFill>
              </a:rPr>
              <a:t> (3 of 5) </a:t>
            </a:r>
            <a:endParaRPr lang="en-US" sz="1200" b="0" i="0" u="none" strike="noStrike" cap="none" dirty="0">
              <a:solidFill>
                <a:srgbClr val="7FA43A"/>
              </a:solidFill>
              <a:latin typeface="Arial"/>
              <a:ea typeface="Arial"/>
              <a:cs typeface="Arial"/>
              <a:sym typeface="Arial"/>
            </a:endParaRPr>
          </a:p>
        </p:txBody>
      </p:sp>
      <p:sp>
        <p:nvSpPr>
          <p:cNvPr id="3" name="Content Placeholder 3">
            <a:extLst>
              <a:ext uri="{FF2B5EF4-FFF2-40B4-BE49-F238E27FC236}">
                <a16:creationId xmlns:a16="http://schemas.microsoft.com/office/drawing/2014/main" id="{E3A05C9F-F2BA-ED75-0F38-135B331F4420}"/>
              </a:ext>
            </a:extLst>
          </p:cNvPr>
          <p:cNvSpPr txBox="1">
            <a:spLocks/>
          </p:cNvSpPr>
          <p:nvPr/>
        </p:nvSpPr>
        <p:spPr>
          <a:xfrm>
            <a:off x="311700" y="892007"/>
            <a:ext cx="3703320" cy="3471507"/>
          </a:xfrm>
          <a:prstGeom prst="rect">
            <a:avLst/>
          </a:prstGeom>
          <a:noFill/>
          <a:ln>
            <a:noFill/>
          </a:ln>
        </p:spPr>
        <p:txBody>
          <a:bodyPr spcFirstLastPara="1" wrap="square" lIns="91425" tIns="91425" rIns="91425" bIns="91425" anchor="t" anchorCtr="0">
            <a:normAutofit fontScale="32500" lnSpcReduction="20000"/>
          </a:bodyPr>
          <a:lstStyle>
            <a:defPPr marR="0" lvl="0" algn="l" rtl="0">
              <a:lnSpc>
                <a:spcPct val="100000"/>
              </a:lnSpc>
              <a:spcBef>
                <a:spcPts val="0"/>
              </a:spcBef>
              <a:spcAft>
                <a:spcPts val="0"/>
              </a:spcAft>
            </a:defPPr>
            <a:lvl1pPr marL="257175" marR="0" lvl="0" indent="-257175" algn="l" rtl="0">
              <a:lnSpc>
                <a:spcPct val="115000"/>
              </a:lnSpc>
              <a:spcBef>
                <a:spcPts val="0"/>
              </a:spcBef>
              <a:spcAft>
                <a:spcPts val="0"/>
              </a:spcAft>
              <a:buClr>
                <a:srgbClr val="9DC231"/>
              </a:buClr>
              <a:buSzPts val="1800"/>
              <a:buFont typeface="Wingdings" charset="2"/>
              <a:buChar char="§"/>
              <a:defRPr sz="1400" b="0" i="0" u="none" strike="noStrike" cap="none">
                <a:solidFill>
                  <a:schemeClr val="dk2"/>
                </a:solidFill>
                <a:latin typeface="Arial" panose="020B0604020202020204" pitchFamily="34" charset="0"/>
                <a:ea typeface="Arial" panose="020B0604020202020204" pitchFamily="34" charset="0"/>
                <a:cs typeface="Arial" panose="020B0604020202020204" pitchFamily="34" charset="0"/>
                <a:sym typeface="Arial"/>
              </a:defRPr>
            </a:lvl1pPr>
            <a:lvl2pPr marL="557213" marR="0" lvl="1" indent="-214313"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2pPr>
            <a:lvl3pPr marL="857250" marR="0" lvl="2"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3pPr>
            <a:lvl4pPr marL="1200150" marR="0" lvl="3"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4pPr>
            <a:lvl5pPr marL="1543050" marR="0" lvl="4"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nSpc>
                <a:spcPct val="105000"/>
              </a:lnSpc>
              <a:spcAft>
                <a:spcPts val="600"/>
              </a:spcAft>
              <a:buNone/>
            </a:pPr>
            <a:r>
              <a:rPr lang="en-US" sz="4400" b="1" i="0" dirty="0">
                <a:solidFill>
                  <a:schemeClr val="tx1"/>
                </a:solidFill>
                <a:effectLst/>
              </a:rPr>
              <a:t>What are the Timeframes?</a:t>
            </a:r>
          </a:p>
          <a:p>
            <a:pPr marL="0" indent="0">
              <a:lnSpc>
                <a:spcPct val="105000"/>
              </a:lnSpc>
              <a:spcAft>
                <a:spcPts val="600"/>
              </a:spcAft>
              <a:buNone/>
            </a:pPr>
            <a:r>
              <a:rPr lang="en-US" sz="3700" b="0" i="0" dirty="0">
                <a:solidFill>
                  <a:schemeClr val="tx1"/>
                </a:solidFill>
                <a:effectLst/>
              </a:rPr>
              <a:t>The timeframe to file a </a:t>
            </a:r>
            <a:r>
              <a:rPr lang="en-US" sz="3700" b="1" i="0" dirty="0">
                <a:solidFill>
                  <a:srgbClr val="7FA43A"/>
                </a:solidFill>
                <a:effectLst/>
              </a:rPr>
              <a:t>standard</a:t>
            </a:r>
            <a:r>
              <a:rPr lang="en-US" sz="3700" b="0" i="0" dirty="0">
                <a:effectLst/>
              </a:rPr>
              <a:t> </a:t>
            </a:r>
            <a:r>
              <a:rPr lang="en-US" sz="3700" b="0" i="0" dirty="0">
                <a:solidFill>
                  <a:schemeClr val="tx1"/>
                </a:solidFill>
                <a:effectLst/>
              </a:rPr>
              <a:t>appeal is no longer than 60 calendar days from the day following the mailing date of Buckeye’s notification of adverse determination of the requested service. </a:t>
            </a:r>
          </a:p>
          <a:p>
            <a:pPr marL="0" indent="0">
              <a:lnSpc>
                <a:spcPct val="105000"/>
              </a:lnSpc>
              <a:spcAft>
                <a:spcPts val="600"/>
              </a:spcAft>
              <a:buNone/>
            </a:pPr>
            <a:r>
              <a:rPr lang="en-US" sz="3700" b="0" i="0" dirty="0">
                <a:solidFill>
                  <a:schemeClr val="tx1"/>
                </a:solidFill>
                <a:effectLst/>
              </a:rPr>
              <a:t>An </a:t>
            </a:r>
            <a:r>
              <a:rPr lang="en-US" sz="3700" b="1" i="0" dirty="0">
                <a:solidFill>
                  <a:srgbClr val="7FA43A"/>
                </a:solidFill>
                <a:effectLst/>
              </a:rPr>
              <a:t>expedited</a:t>
            </a:r>
            <a:r>
              <a:rPr lang="en-US" sz="3700" b="0" i="0" dirty="0">
                <a:effectLst/>
              </a:rPr>
              <a:t> </a:t>
            </a:r>
            <a:r>
              <a:rPr lang="en-US" sz="3700" b="0" i="0" dirty="0">
                <a:solidFill>
                  <a:schemeClr val="tx1"/>
                </a:solidFill>
                <a:effectLst/>
              </a:rPr>
              <a:t>appeal is available for Medicaid members when the service is needed more quickly and for all urgent care requests. These expedited appeal decisions and notification will be no later than </a:t>
            </a:r>
            <a:r>
              <a:rPr lang="en-US" sz="3700" dirty="0">
                <a:solidFill>
                  <a:schemeClr val="tx1"/>
                </a:solidFill>
              </a:rPr>
              <a:t>48</a:t>
            </a:r>
            <a:r>
              <a:rPr lang="en-US" sz="3700" b="0" i="0" dirty="0">
                <a:solidFill>
                  <a:schemeClr val="tx1"/>
                </a:solidFill>
                <a:effectLst/>
              </a:rPr>
              <a:t> hours after the appeal request is received by Buckeye. </a:t>
            </a:r>
          </a:p>
          <a:p>
            <a:pPr marL="0" indent="0">
              <a:lnSpc>
                <a:spcPct val="105000"/>
              </a:lnSpc>
              <a:spcAft>
                <a:spcPts val="600"/>
              </a:spcAft>
              <a:buNone/>
            </a:pPr>
            <a:r>
              <a:rPr lang="en-US" sz="3700" b="0" i="0" dirty="0">
                <a:solidFill>
                  <a:schemeClr val="tx1"/>
                </a:solidFill>
                <a:effectLst/>
              </a:rPr>
              <a:t>Therefore, it is important that if this type of request is made all documentation should be in order. </a:t>
            </a:r>
          </a:p>
          <a:p>
            <a:pPr marL="0" indent="0">
              <a:lnSpc>
                <a:spcPct val="105000"/>
              </a:lnSpc>
              <a:spcAft>
                <a:spcPts val="600"/>
              </a:spcAft>
              <a:buNone/>
            </a:pPr>
            <a:r>
              <a:rPr lang="en-US" sz="3700" b="0" i="0" dirty="0">
                <a:solidFill>
                  <a:schemeClr val="tx1"/>
                </a:solidFill>
                <a:effectLst/>
              </a:rPr>
              <a:t>Expedited appeals are not available for post-service requests.</a:t>
            </a:r>
            <a:endParaRPr lang="en-US" sz="3700" b="1" i="0" dirty="0">
              <a:solidFill>
                <a:schemeClr val="tx1"/>
              </a:solidFill>
              <a:effectLst/>
            </a:endParaRPr>
          </a:p>
          <a:p>
            <a:pPr marL="0" indent="0">
              <a:buFont typeface="Wingdings" charset="2"/>
              <a:buNone/>
            </a:pPr>
            <a:endParaRPr lang="en-US" sz="1200" dirty="0"/>
          </a:p>
        </p:txBody>
      </p:sp>
      <p:sp>
        <p:nvSpPr>
          <p:cNvPr id="8" name="Content Placeholder 3">
            <a:extLst>
              <a:ext uri="{FF2B5EF4-FFF2-40B4-BE49-F238E27FC236}">
                <a16:creationId xmlns:a16="http://schemas.microsoft.com/office/drawing/2014/main" id="{45088339-9CE9-C454-7719-04E64859E6BF}"/>
              </a:ext>
            </a:extLst>
          </p:cNvPr>
          <p:cNvSpPr txBox="1">
            <a:spLocks/>
          </p:cNvSpPr>
          <p:nvPr/>
        </p:nvSpPr>
        <p:spPr>
          <a:xfrm>
            <a:off x="4572000" y="892007"/>
            <a:ext cx="3702332" cy="2613194"/>
          </a:xfrm>
          <a:prstGeom prst="rect">
            <a:avLst/>
          </a:prstGeom>
          <a:solidFill>
            <a:srgbClr val="5F7C2C"/>
          </a:solidFill>
          <a:ln>
            <a:noFill/>
          </a:ln>
        </p:spPr>
        <p:txBody>
          <a:bodyPr spcFirstLastPara="1" wrap="square" lIns="91425" tIns="91425" rIns="91425" bIns="91425" anchor="t" anchorCtr="0">
            <a:normAutofit fontScale="47500" lnSpcReduction="20000"/>
          </a:bodyPr>
          <a:lstStyle>
            <a:defPPr marR="0" lvl="0" algn="l" rtl="0">
              <a:lnSpc>
                <a:spcPct val="100000"/>
              </a:lnSpc>
              <a:spcBef>
                <a:spcPts val="0"/>
              </a:spcBef>
              <a:spcAft>
                <a:spcPts val="0"/>
              </a:spcAft>
            </a:defPPr>
            <a:lvl1pPr marL="257175" marR="0" lvl="0" indent="-257175" algn="l" rtl="0">
              <a:lnSpc>
                <a:spcPct val="115000"/>
              </a:lnSpc>
              <a:spcBef>
                <a:spcPts val="0"/>
              </a:spcBef>
              <a:spcAft>
                <a:spcPts val="0"/>
              </a:spcAft>
              <a:buClr>
                <a:srgbClr val="9DC231"/>
              </a:buClr>
              <a:buSzPts val="1800"/>
              <a:buFont typeface="Wingdings" charset="2"/>
              <a:buChar char="§"/>
              <a:defRPr sz="1400" b="0" i="0" u="none" strike="noStrike" cap="none">
                <a:solidFill>
                  <a:schemeClr val="dk2"/>
                </a:solidFill>
                <a:latin typeface="Arial" panose="020B0604020202020204" pitchFamily="34" charset="0"/>
                <a:ea typeface="Arial" panose="020B0604020202020204" pitchFamily="34" charset="0"/>
                <a:cs typeface="Arial" panose="020B0604020202020204" pitchFamily="34" charset="0"/>
                <a:sym typeface="Arial"/>
              </a:defRPr>
            </a:lvl1pPr>
            <a:lvl2pPr marL="557213" marR="0" lvl="1" indent="-214313"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2pPr>
            <a:lvl3pPr marL="857250" marR="0" lvl="2"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3pPr>
            <a:lvl4pPr marL="1200150" marR="0" lvl="3"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4pPr>
            <a:lvl5pPr marL="1543050" marR="0" lvl="4"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nSpc>
                <a:spcPct val="105000"/>
              </a:lnSpc>
              <a:spcAft>
                <a:spcPts val="600"/>
              </a:spcAft>
              <a:buNone/>
            </a:pPr>
            <a:r>
              <a:rPr lang="en-US" sz="3000" b="1" i="0" dirty="0">
                <a:solidFill>
                  <a:schemeClr val="bg1"/>
                </a:solidFill>
                <a:effectLst/>
              </a:rPr>
              <a:t>REMEMBER:</a:t>
            </a:r>
            <a:r>
              <a:rPr lang="en-US" sz="3000" b="0" i="0" dirty="0">
                <a:solidFill>
                  <a:schemeClr val="bg1"/>
                </a:solidFill>
                <a:effectLst/>
              </a:rPr>
              <a:t> If an appeal is not filed in the timeframe outlined above, a request can be made to appeal but must be in writing and include information as to why the request was not submitted timely.</a:t>
            </a:r>
            <a:endParaRPr lang="en-US" sz="3000" b="1" i="0" dirty="0">
              <a:solidFill>
                <a:schemeClr val="bg1"/>
              </a:solidFill>
              <a:effectLst/>
            </a:endParaRPr>
          </a:p>
          <a:p>
            <a:pPr marL="0" indent="0">
              <a:lnSpc>
                <a:spcPct val="105000"/>
              </a:lnSpc>
              <a:spcAft>
                <a:spcPts val="600"/>
              </a:spcAft>
              <a:buNone/>
            </a:pPr>
            <a:endParaRPr lang="en-US" sz="3000" b="1" i="0" dirty="0">
              <a:solidFill>
                <a:schemeClr val="bg1"/>
              </a:solidFill>
              <a:effectLst/>
            </a:endParaRPr>
          </a:p>
          <a:p>
            <a:pPr marL="0" indent="0">
              <a:lnSpc>
                <a:spcPct val="105000"/>
              </a:lnSpc>
              <a:spcAft>
                <a:spcPts val="600"/>
              </a:spcAft>
              <a:buNone/>
            </a:pPr>
            <a:r>
              <a:rPr lang="en-US" sz="3000" b="1" i="0" dirty="0">
                <a:solidFill>
                  <a:schemeClr val="bg1"/>
                </a:solidFill>
                <a:effectLst/>
              </a:rPr>
              <a:t>Helpful Tip</a:t>
            </a:r>
          </a:p>
          <a:p>
            <a:pPr marL="0" indent="0">
              <a:lnSpc>
                <a:spcPct val="105000"/>
              </a:lnSpc>
              <a:spcAft>
                <a:spcPts val="600"/>
              </a:spcAft>
              <a:buNone/>
            </a:pPr>
            <a:r>
              <a:rPr lang="en-US" sz="3000" b="0" i="0" dirty="0">
                <a:solidFill>
                  <a:schemeClr val="bg1"/>
                </a:solidFill>
                <a:effectLst/>
              </a:rPr>
              <a:t>Always remember the documentation is KEY and should include records and other information relevant to the decision and especially address the reason it was denied.</a:t>
            </a:r>
          </a:p>
          <a:p>
            <a:pPr>
              <a:lnSpc>
                <a:spcPct val="120000"/>
              </a:lnSpc>
              <a:spcAft>
                <a:spcPts val="600"/>
              </a:spcAft>
            </a:pPr>
            <a:endParaRPr lang="en-US" sz="4800" dirty="0">
              <a:solidFill>
                <a:schemeClr val="bg1"/>
              </a:solidFill>
              <a:latin typeface="Calibri" panose="020F0502020204030204" pitchFamily="34" charset="0"/>
              <a:cs typeface="Calibri" panose="020F0502020204030204" pitchFamily="34" charset="0"/>
            </a:endParaRPr>
          </a:p>
          <a:p>
            <a:pPr marL="0" indent="0">
              <a:buFont typeface="Wingdings" charset="2"/>
              <a:buNone/>
            </a:pPr>
            <a:endParaRPr lang="en-US" sz="1200" dirty="0">
              <a:solidFill>
                <a:schemeClr val="bg1"/>
              </a:solidFill>
            </a:endParaRPr>
          </a:p>
        </p:txBody>
      </p:sp>
    </p:spTree>
    <p:extLst>
      <p:ext uri="{BB962C8B-B14F-4D97-AF65-F5344CB8AC3E}">
        <p14:creationId xmlns:p14="http://schemas.microsoft.com/office/powerpoint/2010/main" val="21514986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56C2B-9BF7-71C3-1FA9-AC7F939BBF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EA9E68-9D91-86B9-6AAC-4642C691DDB5}"/>
              </a:ext>
            </a:extLst>
          </p:cNvPr>
          <p:cNvSpPr>
            <a:spLocks noGrp="1"/>
          </p:cNvSpPr>
          <p:nvPr>
            <p:ph type="title"/>
          </p:nvPr>
        </p:nvSpPr>
        <p:spPr>
          <a:xfrm>
            <a:off x="311700" y="69935"/>
            <a:ext cx="8520600" cy="572700"/>
          </a:xfrm>
        </p:spPr>
        <p:txBody>
          <a:bodyPr spcFirstLastPara="1" wrap="square" lIns="91425" tIns="91425" rIns="91425" bIns="91425" anchor="ctr" anchorCtr="0">
            <a:noAutofit/>
          </a:bodyPr>
          <a:lstStyle/>
          <a:p>
            <a:pPr>
              <a:lnSpc>
                <a:spcPct val="90000"/>
              </a:lnSpc>
            </a:pPr>
            <a:r>
              <a:rPr lang="en-US" b="0" i="0" u="none" strike="noStrike" cap="none" dirty="0">
                <a:solidFill>
                  <a:srgbClr val="7FA43A"/>
                </a:solidFill>
                <a:latin typeface="Arial"/>
                <a:ea typeface="Arial"/>
                <a:cs typeface="Arial"/>
                <a:sym typeface="Arial"/>
              </a:rPr>
              <a:t>Pre-Service Appeals</a:t>
            </a:r>
            <a:r>
              <a:rPr lang="en-US" sz="3600" dirty="0">
                <a:solidFill>
                  <a:srgbClr val="7FA43A"/>
                </a:solidFill>
              </a:rPr>
              <a:t> </a:t>
            </a:r>
            <a:r>
              <a:rPr lang="en-US" sz="1200" dirty="0">
                <a:solidFill>
                  <a:srgbClr val="7FA43A"/>
                </a:solidFill>
              </a:rPr>
              <a:t>(4 of 5) </a:t>
            </a:r>
            <a:r>
              <a:rPr lang="en-US" sz="1200" b="0" i="0" u="none" strike="noStrike" cap="none" dirty="0">
                <a:solidFill>
                  <a:srgbClr val="7FA43A"/>
                </a:solidFill>
                <a:latin typeface="Arial"/>
                <a:ea typeface="Arial"/>
                <a:cs typeface="Arial"/>
                <a:sym typeface="Arial"/>
              </a:rPr>
              <a:t> </a:t>
            </a:r>
          </a:p>
        </p:txBody>
      </p:sp>
      <p:sp>
        <p:nvSpPr>
          <p:cNvPr id="3" name="Content Placeholder 3">
            <a:extLst>
              <a:ext uri="{FF2B5EF4-FFF2-40B4-BE49-F238E27FC236}">
                <a16:creationId xmlns:a16="http://schemas.microsoft.com/office/drawing/2014/main" id="{314742F9-B44F-FC98-6786-5B9E94B25DCF}"/>
              </a:ext>
            </a:extLst>
          </p:cNvPr>
          <p:cNvSpPr txBox="1">
            <a:spLocks/>
          </p:cNvSpPr>
          <p:nvPr/>
        </p:nvSpPr>
        <p:spPr>
          <a:xfrm>
            <a:off x="311699" y="677263"/>
            <a:ext cx="4024773" cy="347150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257175" marR="0" lvl="0" indent="-257175" algn="l" rtl="0">
              <a:lnSpc>
                <a:spcPct val="115000"/>
              </a:lnSpc>
              <a:spcBef>
                <a:spcPts val="0"/>
              </a:spcBef>
              <a:spcAft>
                <a:spcPts val="0"/>
              </a:spcAft>
              <a:buClr>
                <a:srgbClr val="9DC231"/>
              </a:buClr>
              <a:buSzPts val="1800"/>
              <a:buFont typeface="Wingdings" charset="2"/>
              <a:buChar char="§"/>
              <a:defRPr sz="1400" b="0" i="0" u="none" strike="noStrike" cap="none">
                <a:solidFill>
                  <a:schemeClr val="dk2"/>
                </a:solidFill>
                <a:latin typeface="Arial" panose="020B0604020202020204" pitchFamily="34" charset="0"/>
                <a:ea typeface="Arial" panose="020B0604020202020204" pitchFamily="34" charset="0"/>
                <a:cs typeface="Arial" panose="020B0604020202020204" pitchFamily="34" charset="0"/>
                <a:sym typeface="Arial"/>
              </a:defRPr>
            </a:lvl1pPr>
            <a:lvl2pPr marL="557213" marR="0" lvl="1" indent="-214313"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2pPr>
            <a:lvl3pPr marL="857250" marR="0" lvl="2"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3pPr>
            <a:lvl4pPr marL="1200150" marR="0" lvl="3"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4pPr>
            <a:lvl5pPr marL="1543050" marR="0" lvl="4"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marR="0" lvl="0" indent="0" algn="l" defTabSz="914400" rtl="0" eaLnBrk="1" fontAlgn="auto" latinLnBrk="0" hangingPunct="1">
              <a:lnSpc>
                <a:spcPct val="100000"/>
              </a:lnSpc>
              <a:spcBef>
                <a:spcPts val="0"/>
              </a:spcBef>
              <a:spcAft>
                <a:spcPts val="600"/>
              </a:spcAft>
              <a:buClr>
                <a:srgbClr val="4184B5"/>
              </a:buClr>
              <a:buSzPts val="1800"/>
              <a:buFont typeface="Arial"/>
              <a:buNone/>
              <a:tabLst/>
              <a:defRPr/>
            </a:pPr>
            <a:r>
              <a:rPr kumimoji="0" lang="en-US" sz="12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How to Submit Pre-Service Provider Appeals</a:t>
            </a:r>
          </a:p>
          <a:p>
            <a:pPr marL="114300" marR="0" lvl="0" indent="0" algn="l" defTabSz="914400" rtl="0" eaLnBrk="1" fontAlgn="auto" latinLnBrk="0" hangingPunct="1">
              <a:lnSpc>
                <a:spcPct val="100000"/>
              </a:lnSpc>
              <a:spcBef>
                <a:spcPts val="0"/>
              </a:spcBef>
              <a:spcAft>
                <a:spcPts val="600"/>
              </a:spcAft>
              <a:buClr>
                <a:srgbClr val="4184B5"/>
              </a:buClr>
              <a:buSzPts val="1800"/>
              <a:buFont typeface="Arial"/>
              <a:buNone/>
              <a:tabLst/>
              <a:defRPr/>
            </a:pP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Pre-Service Provider appeals can be submitted to Buckeye Health Plan through the following methods:</a:t>
            </a:r>
          </a:p>
          <a:p>
            <a:pPr marL="614362" marR="0" lvl="0" indent="-342900" algn="l" defTabSz="914400" rtl="0" eaLnBrk="1" fontAlgn="auto" latinLnBrk="0" hangingPunct="1">
              <a:lnSpc>
                <a:spcPct val="100000"/>
              </a:lnSpc>
              <a:spcBef>
                <a:spcPts val="1000"/>
              </a:spcBef>
              <a:spcAft>
                <a:spcPts val="600"/>
              </a:spcAft>
              <a:buClr>
                <a:srgbClr val="4184B5"/>
              </a:buClr>
              <a:buSzTx/>
              <a:buFont typeface="Arial"/>
              <a:buChar char="○"/>
              <a:tabLst/>
              <a:defRPr/>
            </a:pPr>
            <a:r>
              <a:rPr kumimoji="0" lang="en-US" sz="1200" b="1" i="0" u="none" strike="noStrike" kern="0" cap="none" spc="0" normalizeH="0" baseline="0" noProof="0" dirty="0">
                <a:ln>
                  <a:noFill/>
                </a:ln>
                <a:solidFill>
                  <a:srgbClr val="7FA43A"/>
                </a:solidFill>
                <a:effectLst/>
                <a:uLnTx/>
                <a:uFillTx/>
                <a:latin typeface="+mn-lt"/>
                <a:cs typeface="Calibri" panose="020F0502020204030204" pitchFamily="34" charset="0"/>
                <a:sym typeface="Arial"/>
              </a:rPr>
              <a:t>Online:</a:t>
            </a:r>
            <a:r>
              <a:rPr kumimoji="0" lang="en-US" sz="1200" b="0" i="0" u="none" strike="noStrike" kern="0" cap="none" spc="0" normalizeH="0" baseline="0" noProof="0" dirty="0">
                <a:ln>
                  <a:noFill/>
                </a:ln>
                <a:solidFill>
                  <a:srgbClr val="6E6E6E"/>
                </a:solidFill>
                <a:effectLst/>
                <a:uLnTx/>
                <a:uFillTx/>
                <a:latin typeface="+mn-lt"/>
                <a:cs typeface="Calibri" panose="020F0502020204030204" pitchFamily="34" charset="0"/>
                <a:sym typeface="Arial"/>
              </a:rPr>
              <a:t> </a:t>
            </a: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hlinkClick r:id="rId3">
                  <a:extLst>
                    <a:ext uri="{A12FA001-AC4F-418D-AE19-62706E023703}">
                      <ahyp:hlinkClr xmlns:ahyp="http://schemas.microsoft.com/office/drawing/2018/hyperlinkcolor" val="tx"/>
                    </a:ext>
                  </a:extLst>
                </a:hlinkClick>
              </a:rPr>
              <a:t>Provider Portal</a:t>
            </a: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 (This is the most efficient method. Please see the next slide for the portal filing instructions for pre-service appeals.)</a:t>
            </a:r>
          </a:p>
          <a:p>
            <a:pPr marL="614362" marR="0" lvl="0" indent="-342900" algn="l" defTabSz="914400" rtl="0" eaLnBrk="1" fontAlgn="auto" latinLnBrk="0" hangingPunct="1">
              <a:lnSpc>
                <a:spcPct val="100000"/>
              </a:lnSpc>
              <a:spcBef>
                <a:spcPts val="1000"/>
              </a:spcBef>
              <a:spcAft>
                <a:spcPts val="600"/>
              </a:spcAft>
              <a:buClr>
                <a:srgbClr val="4184B5"/>
              </a:buClr>
              <a:buSzTx/>
              <a:buFont typeface="Arial"/>
              <a:buChar char="○"/>
              <a:tabLst/>
              <a:defRPr/>
            </a:pPr>
            <a:r>
              <a:rPr kumimoji="0" lang="en-US" sz="1200" b="1" i="0" u="none" strike="noStrike" kern="0" cap="none" spc="0" normalizeH="0" baseline="0" noProof="0" dirty="0">
                <a:ln>
                  <a:noFill/>
                </a:ln>
                <a:solidFill>
                  <a:srgbClr val="7FA43A"/>
                </a:solidFill>
                <a:effectLst/>
                <a:uLnTx/>
                <a:uFillTx/>
                <a:latin typeface="+mn-lt"/>
                <a:cs typeface="Calibri" panose="020F0502020204030204" pitchFamily="34" charset="0"/>
                <a:sym typeface="Arial"/>
              </a:rPr>
              <a:t>Phone:</a:t>
            </a:r>
            <a:r>
              <a:rPr kumimoji="0" lang="en-US" sz="1200" b="0" i="0" u="none" strike="noStrike" kern="0" cap="none" spc="0" normalizeH="0" baseline="0" noProof="0" dirty="0">
                <a:ln>
                  <a:noFill/>
                </a:ln>
                <a:solidFill>
                  <a:srgbClr val="6E6E6E"/>
                </a:solidFill>
                <a:effectLst/>
                <a:uLnTx/>
                <a:uFillTx/>
                <a:latin typeface="+mn-lt"/>
                <a:cs typeface="Calibri" panose="020F0502020204030204" pitchFamily="34" charset="0"/>
                <a:sym typeface="Arial"/>
              </a:rPr>
              <a:t> </a:t>
            </a: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1-866-246-4358 (TTY: 711)</a:t>
            </a:r>
          </a:p>
          <a:p>
            <a:pPr marL="614362" marR="0" lvl="0" indent="-342900" algn="l" defTabSz="914400" rtl="0" eaLnBrk="1" fontAlgn="auto" latinLnBrk="0" hangingPunct="1">
              <a:lnSpc>
                <a:spcPct val="100000"/>
              </a:lnSpc>
              <a:spcBef>
                <a:spcPts val="1000"/>
              </a:spcBef>
              <a:spcAft>
                <a:spcPts val="600"/>
              </a:spcAft>
              <a:buClr>
                <a:srgbClr val="4184B5"/>
              </a:buClr>
              <a:buSzTx/>
              <a:buFont typeface="Arial"/>
              <a:buChar char="○"/>
              <a:tabLst/>
              <a:defRPr/>
            </a:pPr>
            <a:r>
              <a:rPr kumimoji="0" lang="en-US" sz="1200" b="1" i="0" u="none" strike="noStrike" kern="0" cap="none" spc="0" normalizeH="0" baseline="0" noProof="0" dirty="0">
                <a:ln>
                  <a:noFill/>
                </a:ln>
                <a:solidFill>
                  <a:srgbClr val="7FA43A"/>
                </a:solidFill>
                <a:effectLst/>
                <a:uLnTx/>
                <a:uFillTx/>
                <a:latin typeface="+mn-lt"/>
                <a:cs typeface="Calibri" panose="020F0502020204030204" pitchFamily="34" charset="0"/>
                <a:sym typeface="Arial"/>
              </a:rPr>
              <a:t>Fax:</a:t>
            </a:r>
            <a:r>
              <a:rPr kumimoji="0" lang="en-US" sz="1200" b="0" i="0" u="none" strike="noStrike" kern="0" cap="none" spc="0" normalizeH="0" baseline="0" noProof="0" dirty="0">
                <a:ln>
                  <a:noFill/>
                </a:ln>
                <a:solidFill>
                  <a:srgbClr val="6E6E6E"/>
                </a:solidFill>
                <a:effectLst/>
                <a:uLnTx/>
                <a:uFillTx/>
                <a:latin typeface="+mn-lt"/>
                <a:cs typeface="Calibri" panose="020F0502020204030204" pitchFamily="34" charset="0"/>
                <a:sym typeface="Arial"/>
              </a:rPr>
              <a:t> </a:t>
            </a: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1-866-719-5404</a:t>
            </a:r>
          </a:p>
          <a:p>
            <a:pPr marL="614362" marR="0" lvl="0" indent="-342900" algn="l" defTabSz="914400" rtl="0" eaLnBrk="1" fontAlgn="auto" latinLnBrk="0" hangingPunct="1">
              <a:lnSpc>
                <a:spcPct val="100000"/>
              </a:lnSpc>
              <a:spcBef>
                <a:spcPts val="1000"/>
              </a:spcBef>
              <a:spcAft>
                <a:spcPts val="600"/>
              </a:spcAft>
              <a:buClr>
                <a:srgbClr val="4184B5"/>
              </a:buClr>
              <a:buSzTx/>
              <a:buFont typeface="Arial"/>
              <a:buChar char="○"/>
              <a:tabLst/>
              <a:defRPr/>
            </a:pPr>
            <a:r>
              <a:rPr kumimoji="0" lang="en-US" sz="1200" b="1" i="0" u="none" strike="noStrike" kern="0" cap="none" spc="0" normalizeH="0" baseline="0" noProof="0" dirty="0">
                <a:ln>
                  <a:noFill/>
                </a:ln>
                <a:solidFill>
                  <a:srgbClr val="7FA43A"/>
                </a:solidFill>
                <a:effectLst/>
                <a:uLnTx/>
                <a:uFillTx/>
                <a:latin typeface="+mn-lt"/>
                <a:cs typeface="Calibri" panose="020F0502020204030204" pitchFamily="34" charset="0"/>
                <a:sym typeface="Arial"/>
              </a:rPr>
              <a:t>Mail:</a:t>
            </a:r>
            <a:r>
              <a:rPr kumimoji="0" lang="en-US" sz="1200" b="0" i="0" u="none" strike="noStrike" kern="0" cap="none" spc="0" normalizeH="0" baseline="0" noProof="0" dirty="0">
                <a:ln>
                  <a:noFill/>
                </a:ln>
                <a:solidFill>
                  <a:srgbClr val="6E6E6E"/>
                </a:solidFill>
                <a:effectLst/>
                <a:uLnTx/>
                <a:uFillTx/>
                <a:latin typeface="+mn-lt"/>
                <a:cs typeface="Calibri" panose="020F0502020204030204" pitchFamily="34" charset="0"/>
                <a:sym typeface="Arial"/>
              </a:rPr>
              <a:t> </a:t>
            </a:r>
          </a:p>
          <a:p>
            <a:pPr marL="118872" marR="0" lvl="0" indent="0" algn="ctr" defTabSz="914400" rtl="0" eaLnBrk="1" fontAlgn="auto" latinLnBrk="0" hangingPunct="1">
              <a:lnSpc>
                <a:spcPct val="100000"/>
              </a:lnSpc>
              <a:spcBef>
                <a:spcPts val="0"/>
              </a:spcBef>
              <a:spcAft>
                <a:spcPts val="600"/>
              </a:spcAft>
              <a:buClr>
                <a:srgbClr val="4184B5"/>
              </a:buClr>
              <a:buSzTx/>
              <a:buFont typeface="Arial"/>
              <a:buNone/>
              <a:tabLst/>
              <a:defRPr/>
            </a:pP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Buckeye Health Plan</a:t>
            </a:r>
          </a:p>
          <a:p>
            <a:pPr marL="118872" marR="0" lvl="0" indent="0" algn="ctr" defTabSz="914400" rtl="0" eaLnBrk="1" fontAlgn="auto" latinLnBrk="0" hangingPunct="1">
              <a:lnSpc>
                <a:spcPct val="100000"/>
              </a:lnSpc>
              <a:spcBef>
                <a:spcPts val="0"/>
              </a:spcBef>
              <a:spcAft>
                <a:spcPts val="600"/>
              </a:spcAft>
              <a:buClr>
                <a:srgbClr val="4184B5"/>
              </a:buClr>
              <a:buSzTx/>
              <a:buFont typeface="Arial"/>
              <a:buNone/>
              <a:tabLst/>
              <a:defRPr/>
            </a:pP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4349 Easton Way, Suite 120</a:t>
            </a:r>
          </a:p>
          <a:p>
            <a:pPr marL="118872" marR="0" lvl="0" indent="0" algn="ctr" defTabSz="914400" rtl="0" eaLnBrk="1" fontAlgn="auto" latinLnBrk="0" hangingPunct="1">
              <a:lnSpc>
                <a:spcPct val="100000"/>
              </a:lnSpc>
              <a:spcBef>
                <a:spcPts val="0"/>
              </a:spcBef>
              <a:spcAft>
                <a:spcPts val="600"/>
              </a:spcAft>
              <a:buClr>
                <a:srgbClr val="4184B5"/>
              </a:buClr>
              <a:buSzTx/>
              <a:buFont typeface="Arial"/>
              <a:buNone/>
              <a:tabLst/>
              <a:defRPr/>
            </a:pP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Columbus, OH 43219</a:t>
            </a:r>
          </a:p>
          <a:p>
            <a:pPr marL="0" indent="0">
              <a:buFont typeface="Wingdings" charset="2"/>
              <a:buNone/>
            </a:pPr>
            <a:endParaRPr lang="en-US" sz="1200" dirty="0">
              <a:latin typeface="+mn-lt"/>
            </a:endParaRPr>
          </a:p>
        </p:txBody>
      </p:sp>
      <p:sp>
        <p:nvSpPr>
          <p:cNvPr id="4" name="Content Placeholder 3">
            <a:extLst>
              <a:ext uri="{FF2B5EF4-FFF2-40B4-BE49-F238E27FC236}">
                <a16:creationId xmlns:a16="http://schemas.microsoft.com/office/drawing/2014/main" id="{6C52DD9D-49C9-0C29-F7BA-429B99CBF5FB}"/>
              </a:ext>
            </a:extLst>
          </p:cNvPr>
          <p:cNvSpPr txBox="1">
            <a:spLocks/>
          </p:cNvSpPr>
          <p:nvPr/>
        </p:nvSpPr>
        <p:spPr>
          <a:xfrm>
            <a:off x="4572000" y="1480492"/>
            <a:ext cx="4024773" cy="1865048"/>
          </a:xfrm>
          <a:prstGeom prst="rect">
            <a:avLst/>
          </a:prstGeom>
          <a:solidFill>
            <a:srgbClr val="5F7C2C"/>
          </a:solidFill>
          <a:ln>
            <a:noFill/>
          </a:ln>
        </p:spPr>
        <p:txBody>
          <a:bodyPr spcFirstLastPara="1" wrap="square" lIns="91425" tIns="91425" rIns="91425" bIns="91425" anchor="t" anchorCtr="0">
            <a:normAutofit fontScale="92500"/>
          </a:bodyPr>
          <a:lstStyle>
            <a:defPPr marR="0" lvl="0" algn="l" rtl="0">
              <a:lnSpc>
                <a:spcPct val="100000"/>
              </a:lnSpc>
              <a:spcBef>
                <a:spcPts val="0"/>
              </a:spcBef>
              <a:spcAft>
                <a:spcPts val="0"/>
              </a:spcAft>
            </a:defPPr>
            <a:lvl1pPr marL="257175" marR="0" lvl="0" indent="-257175" algn="l" rtl="0">
              <a:lnSpc>
                <a:spcPct val="115000"/>
              </a:lnSpc>
              <a:spcBef>
                <a:spcPts val="0"/>
              </a:spcBef>
              <a:spcAft>
                <a:spcPts val="0"/>
              </a:spcAft>
              <a:buClr>
                <a:srgbClr val="9DC231"/>
              </a:buClr>
              <a:buSzPts val="1800"/>
              <a:buFont typeface="Wingdings" charset="2"/>
              <a:buChar char="§"/>
              <a:defRPr sz="1400" b="0" i="0" u="none" strike="noStrike" cap="none">
                <a:solidFill>
                  <a:schemeClr val="dk2"/>
                </a:solidFill>
                <a:latin typeface="Arial" panose="020B0604020202020204" pitchFamily="34" charset="0"/>
                <a:ea typeface="Arial" panose="020B0604020202020204" pitchFamily="34" charset="0"/>
                <a:cs typeface="Arial" panose="020B0604020202020204" pitchFamily="34" charset="0"/>
                <a:sym typeface="Arial"/>
              </a:defRPr>
            </a:lvl1pPr>
            <a:lvl2pPr marL="557213" marR="0" lvl="1" indent="-214313"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2pPr>
            <a:lvl3pPr marL="857250" marR="0" lvl="2"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3pPr>
            <a:lvl4pPr marL="1200150" marR="0" lvl="3"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4pPr>
            <a:lvl5pPr marL="1543050" marR="0" lvl="4"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marR="0" lvl="0" indent="0" algn="l" defTabSz="914400" rtl="0" eaLnBrk="1" fontAlgn="auto" latinLnBrk="0" hangingPunct="1">
              <a:lnSpc>
                <a:spcPct val="100000"/>
              </a:lnSpc>
              <a:spcBef>
                <a:spcPts val="0"/>
              </a:spcBef>
              <a:spcAft>
                <a:spcPts val="600"/>
              </a:spcAft>
              <a:buClr>
                <a:srgbClr val="4184B5"/>
              </a:buClr>
              <a:buSzPts val="1800"/>
              <a:buFont typeface="Arial"/>
              <a:buNone/>
              <a:tabLst/>
              <a:defRPr/>
            </a:pPr>
            <a:r>
              <a:rPr kumimoji="0" lang="en-US" b="1" i="0" u="none" strike="noStrike" kern="0" cap="none" spc="0" normalizeH="0" baseline="0" noProof="0" dirty="0">
                <a:ln>
                  <a:noFill/>
                </a:ln>
                <a:solidFill>
                  <a:schemeClr val="bg1"/>
                </a:solidFill>
                <a:effectLst/>
                <a:uLnTx/>
                <a:uFillTx/>
                <a:latin typeface="+mn-lt"/>
                <a:cs typeface="Calibri" panose="020F0502020204030204" pitchFamily="34" charset="0"/>
                <a:sym typeface="Arial"/>
              </a:rPr>
              <a:t>Pre-Service appeals</a:t>
            </a:r>
            <a:r>
              <a:rPr kumimoji="0" lang="en-US" b="0" i="0" u="none" strike="noStrike" kern="0" cap="none" spc="0" normalizeH="0" baseline="0" noProof="0" dirty="0">
                <a:ln>
                  <a:noFill/>
                </a:ln>
                <a:solidFill>
                  <a:schemeClr val="bg1"/>
                </a:solidFill>
                <a:effectLst/>
                <a:uLnTx/>
                <a:uFillTx/>
                <a:latin typeface="+mn-lt"/>
                <a:cs typeface="Calibri" panose="020F0502020204030204" pitchFamily="34" charset="0"/>
                <a:sym typeface="Arial"/>
              </a:rPr>
              <a:t> do not include anything that has a claim that has already been submitted to BHP and has been paid or denied accordingly. </a:t>
            </a:r>
          </a:p>
          <a:p>
            <a:pPr marL="114300" marR="0" lvl="0" indent="0" algn="l" defTabSz="914400" rtl="0" eaLnBrk="1" fontAlgn="auto" latinLnBrk="0" hangingPunct="1">
              <a:lnSpc>
                <a:spcPct val="100000"/>
              </a:lnSpc>
              <a:spcBef>
                <a:spcPts val="0"/>
              </a:spcBef>
              <a:spcAft>
                <a:spcPts val="600"/>
              </a:spcAft>
              <a:buClr>
                <a:srgbClr val="4184B5"/>
              </a:buClr>
              <a:buSzPts val="1800"/>
              <a:buFont typeface="Arial"/>
              <a:buNone/>
              <a:tabLst/>
              <a:defRPr/>
            </a:pPr>
            <a:r>
              <a:rPr kumimoji="0" lang="en-US" b="0" i="0" u="none" strike="noStrike" kern="0" cap="none" spc="0" normalizeH="0" baseline="0" noProof="0" dirty="0">
                <a:ln>
                  <a:noFill/>
                </a:ln>
                <a:solidFill>
                  <a:schemeClr val="bg1"/>
                </a:solidFill>
                <a:effectLst/>
                <a:uLnTx/>
                <a:uFillTx/>
                <a:latin typeface="+mn-lt"/>
                <a:cs typeface="Calibri" panose="020F0502020204030204" pitchFamily="34" charset="0"/>
                <a:sym typeface="Arial"/>
              </a:rPr>
              <a:t>If a claim has already been submitted, please submit a claim dispute. The provider manual can be referenced for additional claim dispute information. </a:t>
            </a:r>
          </a:p>
          <a:p>
            <a:pPr marL="0" indent="0">
              <a:buFont typeface="Wingdings" charset="2"/>
              <a:buNone/>
            </a:pPr>
            <a:endParaRPr lang="en-US" dirty="0">
              <a:solidFill>
                <a:schemeClr val="bg1"/>
              </a:solidFill>
              <a:latin typeface="+mn-lt"/>
            </a:endParaRPr>
          </a:p>
        </p:txBody>
      </p:sp>
    </p:spTree>
    <p:extLst>
      <p:ext uri="{BB962C8B-B14F-4D97-AF65-F5344CB8AC3E}">
        <p14:creationId xmlns:p14="http://schemas.microsoft.com/office/powerpoint/2010/main" val="10998376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89B4A-2A0D-7257-AF28-DA32BCDA25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5752F3-E913-67A2-6585-487BF29507A5}"/>
              </a:ext>
            </a:extLst>
          </p:cNvPr>
          <p:cNvSpPr>
            <a:spLocks noGrp="1"/>
          </p:cNvSpPr>
          <p:nvPr>
            <p:ph type="title"/>
          </p:nvPr>
        </p:nvSpPr>
        <p:spPr>
          <a:xfrm>
            <a:off x="311700" y="146132"/>
            <a:ext cx="8520600" cy="572700"/>
          </a:xfrm>
        </p:spPr>
        <p:txBody>
          <a:bodyPr spcFirstLastPara="1" wrap="square" lIns="91425" tIns="91425" rIns="91425" bIns="91425" anchor="ctr" anchorCtr="0">
            <a:noAutofit/>
          </a:bodyPr>
          <a:lstStyle/>
          <a:p>
            <a:pPr>
              <a:lnSpc>
                <a:spcPct val="90000"/>
              </a:lnSpc>
            </a:pPr>
            <a:r>
              <a:rPr lang="en-US" b="0" i="0" u="none" strike="noStrike" cap="none" dirty="0">
                <a:solidFill>
                  <a:srgbClr val="7FA43A"/>
                </a:solidFill>
                <a:latin typeface="Arial"/>
                <a:ea typeface="Arial"/>
                <a:cs typeface="Arial"/>
                <a:sym typeface="Arial"/>
              </a:rPr>
              <a:t>Pre-Service Appeals</a:t>
            </a:r>
            <a:r>
              <a:rPr lang="en-US" sz="1200" dirty="0">
                <a:solidFill>
                  <a:srgbClr val="7FA43A"/>
                </a:solidFill>
              </a:rPr>
              <a:t> (5 of 5) </a:t>
            </a:r>
            <a:r>
              <a:rPr lang="en-US" sz="1200" b="0" i="0" u="none" strike="noStrike" cap="none" dirty="0">
                <a:solidFill>
                  <a:srgbClr val="7FA43A"/>
                </a:solidFill>
                <a:latin typeface="Arial"/>
                <a:ea typeface="Arial"/>
                <a:cs typeface="Arial"/>
                <a:sym typeface="Arial"/>
              </a:rPr>
              <a:t> </a:t>
            </a:r>
          </a:p>
        </p:txBody>
      </p:sp>
      <p:sp>
        <p:nvSpPr>
          <p:cNvPr id="3" name="Content Placeholder 3">
            <a:extLst>
              <a:ext uri="{FF2B5EF4-FFF2-40B4-BE49-F238E27FC236}">
                <a16:creationId xmlns:a16="http://schemas.microsoft.com/office/drawing/2014/main" id="{3C561BFA-F199-136F-DE66-2534B5347EC7}"/>
              </a:ext>
            </a:extLst>
          </p:cNvPr>
          <p:cNvSpPr txBox="1">
            <a:spLocks/>
          </p:cNvSpPr>
          <p:nvPr/>
        </p:nvSpPr>
        <p:spPr>
          <a:xfrm>
            <a:off x="311698" y="829664"/>
            <a:ext cx="4160520" cy="3471507"/>
          </a:xfrm>
          <a:prstGeom prst="rect">
            <a:avLst/>
          </a:prstGeom>
          <a:noFill/>
          <a:ln>
            <a:noFill/>
          </a:ln>
        </p:spPr>
        <p:txBody>
          <a:bodyPr spcFirstLastPara="1" wrap="square" lIns="91425" tIns="91425" rIns="91425" bIns="91425" anchor="t" anchorCtr="0">
            <a:normAutofit fontScale="77500" lnSpcReduction="20000"/>
          </a:bodyPr>
          <a:lstStyle>
            <a:defPPr marR="0" lvl="0" algn="l" rtl="0">
              <a:lnSpc>
                <a:spcPct val="100000"/>
              </a:lnSpc>
              <a:spcBef>
                <a:spcPts val="0"/>
              </a:spcBef>
              <a:spcAft>
                <a:spcPts val="0"/>
              </a:spcAft>
            </a:defPPr>
            <a:lvl1pPr marL="257175" marR="0" lvl="0" indent="-257175" algn="l" rtl="0">
              <a:lnSpc>
                <a:spcPct val="115000"/>
              </a:lnSpc>
              <a:spcBef>
                <a:spcPts val="0"/>
              </a:spcBef>
              <a:spcAft>
                <a:spcPts val="0"/>
              </a:spcAft>
              <a:buClr>
                <a:srgbClr val="9DC231"/>
              </a:buClr>
              <a:buSzPts val="1800"/>
              <a:buFont typeface="Wingdings" charset="2"/>
              <a:buChar char="§"/>
              <a:defRPr sz="1400" b="0" i="0" u="none" strike="noStrike" cap="none">
                <a:solidFill>
                  <a:schemeClr val="dk2"/>
                </a:solidFill>
                <a:latin typeface="Arial" panose="020B0604020202020204" pitchFamily="34" charset="0"/>
                <a:ea typeface="Arial" panose="020B0604020202020204" pitchFamily="34" charset="0"/>
                <a:cs typeface="Arial" panose="020B0604020202020204" pitchFamily="34" charset="0"/>
                <a:sym typeface="Arial"/>
              </a:defRPr>
            </a:lvl1pPr>
            <a:lvl2pPr marL="557213" marR="0" lvl="1" indent="-214313"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2pPr>
            <a:lvl3pPr marL="857250" marR="0" lvl="2"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3pPr>
            <a:lvl4pPr marL="1200150" marR="0" lvl="3"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4pPr>
            <a:lvl5pPr marL="1543050" marR="0" lvl="4"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14300" marR="0" lvl="0" indent="0" algn="l" defTabSz="914400" rtl="0" eaLnBrk="1" fontAlgn="auto" latinLnBrk="0" hangingPunct="1">
              <a:lnSpc>
                <a:spcPct val="100000"/>
              </a:lnSpc>
              <a:spcBef>
                <a:spcPts val="0"/>
              </a:spcBef>
              <a:spcAft>
                <a:spcPts val="600"/>
              </a:spcAft>
              <a:buClr>
                <a:srgbClr val="4184B5"/>
              </a:buClr>
              <a:buSzPts val="1800"/>
              <a:buFont typeface="Arial"/>
              <a:buNone/>
              <a:tabLst/>
              <a:defRPr/>
            </a:pPr>
            <a:r>
              <a:rPr kumimoji="0" lang="en-US" sz="20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Provider Portal Filing Instructions</a:t>
            </a:r>
          </a:p>
          <a:p>
            <a:pPr marL="457200" marR="0" lvl="0" indent="-228600" algn="l" defTabSz="914400" rtl="0" eaLnBrk="1" fontAlgn="auto" latinLnBrk="0" hangingPunct="1">
              <a:lnSpc>
                <a:spcPct val="100000"/>
              </a:lnSpc>
              <a:spcBef>
                <a:spcPts val="0"/>
              </a:spcBef>
              <a:spcAft>
                <a:spcPts val="600"/>
              </a:spcAft>
              <a:buClr>
                <a:srgbClr val="595959"/>
              </a:buClr>
              <a:buSzPts val="1800"/>
              <a:buFont typeface="Arial"/>
              <a:buNone/>
              <a:tabLst/>
              <a:defRPr/>
            </a:pPr>
            <a:r>
              <a:rPr kumimoji="0" lang="en-US" sz="12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Login to Provider Portal. </a:t>
            </a:r>
          </a:p>
          <a:p>
            <a:pPr marL="914400" marR="0" lvl="1" indent="-317500" algn="l" defTabSz="914400" rtl="0" eaLnBrk="1" fontAlgn="auto" latinLnBrk="0" hangingPunct="1">
              <a:lnSpc>
                <a:spcPct val="100000"/>
              </a:lnSpc>
              <a:spcBef>
                <a:spcPts val="0"/>
              </a:spcBef>
              <a:spcAft>
                <a:spcPts val="600"/>
              </a:spcAft>
              <a:buClr>
                <a:srgbClr val="595959"/>
              </a:buClr>
              <a:buSzPts val="1400"/>
              <a:buFont typeface="Arial"/>
              <a:buChar char="○"/>
              <a:tabLst/>
              <a:defRPr/>
            </a:pP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New users can create new account to establish portal access. Go to the Create Account page.</a:t>
            </a:r>
          </a:p>
          <a:p>
            <a:pPr marL="457200" marR="0" lvl="0" indent="-228600" algn="l" defTabSz="914400" rtl="0" eaLnBrk="1" fontAlgn="auto" latinLnBrk="0" hangingPunct="1">
              <a:lnSpc>
                <a:spcPct val="100000"/>
              </a:lnSpc>
              <a:spcBef>
                <a:spcPts val="0"/>
              </a:spcBef>
              <a:spcAft>
                <a:spcPts val="600"/>
              </a:spcAft>
              <a:buClr>
                <a:srgbClr val="595959"/>
              </a:buClr>
              <a:buSzPts val="1800"/>
              <a:buFont typeface="Arial"/>
              <a:buNone/>
              <a:tabLst/>
              <a:defRPr/>
            </a:pPr>
            <a:r>
              <a:rPr kumimoji="0" lang="en-US" sz="12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Select the appropriate Plan Type (Medicaid) and TIN Number.</a:t>
            </a:r>
          </a:p>
          <a:p>
            <a:pPr marL="457200" marR="0" lvl="0" indent="-228600" algn="l" defTabSz="914400" rtl="0" eaLnBrk="1" fontAlgn="auto" latinLnBrk="0" hangingPunct="1">
              <a:lnSpc>
                <a:spcPct val="100000"/>
              </a:lnSpc>
              <a:spcBef>
                <a:spcPts val="0"/>
              </a:spcBef>
              <a:spcAft>
                <a:spcPts val="600"/>
              </a:spcAft>
              <a:buClr>
                <a:srgbClr val="595959"/>
              </a:buClr>
              <a:buSzPts val="1800"/>
              <a:buFont typeface="Arial"/>
              <a:buNone/>
              <a:tabLst/>
              <a:defRPr/>
            </a:pPr>
            <a:r>
              <a:rPr kumimoji="0" lang="en-US" sz="12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Find an eligible member, select authorizations by clicking on the Authorizations tab from the top header of the page or the members overview page.</a:t>
            </a:r>
          </a:p>
          <a:p>
            <a:pPr marL="914400" marR="0" lvl="1" indent="-317500" algn="l" defTabSz="914400" rtl="0" eaLnBrk="1" fontAlgn="auto" latinLnBrk="0" hangingPunct="1">
              <a:lnSpc>
                <a:spcPct val="100000"/>
              </a:lnSpc>
              <a:spcBef>
                <a:spcPts val="0"/>
              </a:spcBef>
              <a:spcAft>
                <a:spcPts val="600"/>
              </a:spcAft>
              <a:buClr>
                <a:srgbClr val="595959"/>
              </a:buClr>
              <a:buSzPts val="1400"/>
              <a:buFont typeface="Arial"/>
              <a:buChar char="○"/>
              <a:tabLst/>
              <a:defRPr/>
            </a:pP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Authorization page will show a list of authorizations for that member with different status (Example: Approve / Pended / Deny).</a:t>
            </a:r>
          </a:p>
          <a:p>
            <a:pPr marL="914400" marR="0" lvl="1" indent="-317500" algn="l" defTabSz="914400" rtl="0" eaLnBrk="1" fontAlgn="auto" latinLnBrk="0" hangingPunct="1">
              <a:lnSpc>
                <a:spcPct val="100000"/>
              </a:lnSpc>
              <a:spcBef>
                <a:spcPts val="0"/>
              </a:spcBef>
              <a:spcAft>
                <a:spcPts val="600"/>
              </a:spcAft>
              <a:buClr>
                <a:srgbClr val="595959"/>
              </a:buClr>
              <a:buSzPts val="1400"/>
              <a:buFont typeface="Arial"/>
              <a:buChar char="○"/>
              <a:tabLst/>
              <a:defRPr/>
            </a:pP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Authorization Appeal cannot be created for Pending Authorizations.</a:t>
            </a:r>
          </a:p>
          <a:p>
            <a:pPr marL="457200" marR="0" lvl="0" indent="-228600" algn="l" defTabSz="914400" rtl="0" eaLnBrk="1" fontAlgn="auto" latinLnBrk="0" hangingPunct="1">
              <a:lnSpc>
                <a:spcPct val="100000"/>
              </a:lnSpc>
              <a:spcBef>
                <a:spcPts val="0"/>
              </a:spcBef>
              <a:spcAft>
                <a:spcPts val="600"/>
              </a:spcAft>
              <a:buClr>
                <a:srgbClr val="595959"/>
              </a:buClr>
              <a:buSzPts val="1800"/>
              <a:buFont typeface="Arial"/>
              <a:buNone/>
              <a:tabLst/>
              <a:defRPr/>
            </a:pPr>
            <a:r>
              <a:rPr kumimoji="0" lang="en-US" sz="12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Click on an authorization number to show the Authorization details page which displays:</a:t>
            </a:r>
          </a:p>
          <a:p>
            <a:pPr marL="914400" marR="0" lvl="1" indent="-317500" algn="l" defTabSz="914400" rtl="0" eaLnBrk="1" fontAlgn="auto" latinLnBrk="0" hangingPunct="1">
              <a:lnSpc>
                <a:spcPct val="100000"/>
              </a:lnSpc>
              <a:spcBef>
                <a:spcPts val="0"/>
              </a:spcBef>
              <a:spcAft>
                <a:spcPts val="600"/>
              </a:spcAft>
              <a:buClr>
                <a:srgbClr val="595959"/>
              </a:buClr>
              <a:buSzPts val="1400"/>
              <a:buFont typeface="Arial"/>
              <a:buChar char="○"/>
              <a:tabLst/>
              <a:defRPr/>
            </a:pP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Details of the authorization</a:t>
            </a:r>
          </a:p>
          <a:p>
            <a:pPr marL="914400" marR="0" lvl="1" indent="-317500" algn="l" defTabSz="914400" rtl="0" eaLnBrk="1" fontAlgn="auto" latinLnBrk="0" hangingPunct="1">
              <a:lnSpc>
                <a:spcPct val="100000"/>
              </a:lnSpc>
              <a:spcBef>
                <a:spcPts val="0"/>
              </a:spcBef>
              <a:spcAft>
                <a:spcPts val="600"/>
              </a:spcAft>
              <a:buClr>
                <a:srgbClr val="595959"/>
              </a:buClr>
              <a:buSzPts val="1400"/>
              <a:buFont typeface="Arial"/>
              <a:buChar char="○"/>
              <a:tabLst/>
              <a:defRPr/>
            </a:pP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List of appeals created for the same authorization number at the bottom of the page along with its status type and other details. Clicking on the ‘Request ID’ of the appeal will show details of the appeal along with its status.</a:t>
            </a:r>
          </a:p>
          <a:p>
            <a:pPr marL="914400" marR="0" lvl="1" indent="-317500" algn="l" defTabSz="914400" rtl="0" eaLnBrk="1" fontAlgn="auto" latinLnBrk="0" hangingPunct="1">
              <a:lnSpc>
                <a:spcPct val="100000"/>
              </a:lnSpc>
              <a:spcBef>
                <a:spcPts val="0"/>
              </a:spcBef>
              <a:spcAft>
                <a:spcPts val="600"/>
              </a:spcAft>
              <a:buClr>
                <a:srgbClr val="595959"/>
              </a:buClr>
              <a:buSzPts val="1400"/>
              <a:buFont typeface="Arial"/>
              <a:buChar char="○"/>
              <a:tabLst/>
              <a:defRPr/>
            </a:pP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‘Request Appeal’ button to create a new appeal.</a:t>
            </a:r>
            <a:endParaRPr lang="en-US" sz="1200" dirty="0">
              <a:solidFill>
                <a:schemeClr val="tx1"/>
              </a:solidFill>
              <a:latin typeface="+mn-lt"/>
            </a:endParaRPr>
          </a:p>
        </p:txBody>
      </p:sp>
      <p:sp>
        <p:nvSpPr>
          <p:cNvPr id="5" name="Content Placeholder 3">
            <a:extLst>
              <a:ext uri="{FF2B5EF4-FFF2-40B4-BE49-F238E27FC236}">
                <a16:creationId xmlns:a16="http://schemas.microsoft.com/office/drawing/2014/main" id="{DF11591D-DB0F-D79C-EB47-8AAAE0C7B94D}"/>
              </a:ext>
            </a:extLst>
          </p:cNvPr>
          <p:cNvSpPr txBox="1">
            <a:spLocks/>
          </p:cNvSpPr>
          <p:nvPr/>
        </p:nvSpPr>
        <p:spPr>
          <a:xfrm>
            <a:off x="4669008" y="829664"/>
            <a:ext cx="4163292" cy="3471507"/>
          </a:xfrm>
          <a:prstGeom prst="rect">
            <a:avLst/>
          </a:prstGeom>
          <a:noFill/>
          <a:ln>
            <a:noFill/>
          </a:ln>
        </p:spPr>
        <p:txBody>
          <a:bodyPr spcFirstLastPara="1" wrap="square" lIns="91425" tIns="91425" rIns="91425" bIns="91425" anchor="t" anchorCtr="0">
            <a:normAutofit fontScale="85000" lnSpcReduction="20000"/>
          </a:bodyPr>
          <a:lstStyle>
            <a:defPPr marR="0" lvl="0" algn="l" rtl="0">
              <a:lnSpc>
                <a:spcPct val="100000"/>
              </a:lnSpc>
              <a:spcBef>
                <a:spcPts val="0"/>
              </a:spcBef>
              <a:spcAft>
                <a:spcPts val="0"/>
              </a:spcAft>
            </a:defPPr>
            <a:lvl1pPr marL="257175" marR="0" lvl="0" indent="-257175" algn="l" rtl="0">
              <a:lnSpc>
                <a:spcPct val="115000"/>
              </a:lnSpc>
              <a:spcBef>
                <a:spcPts val="0"/>
              </a:spcBef>
              <a:spcAft>
                <a:spcPts val="0"/>
              </a:spcAft>
              <a:buClr>
                <a:srgbClr val="9DC231"/>
              </a:buClr>
              <a:buSzPts val="1800"/>
              <a:buFont typeface="Wingdings" charset="2"/>
              <a:buChar char="§"/>
              <a:defRPr sz="1400" b="0" i="0" u="none" strike="noStrike" cap="none">
                <a:solidFill>
                  <a:schemeClr val="dk2"/>
                </a:solidFill>
                <a:latin typeface="Arial" panose="020B0604020202020204" pitchFamily="34" charset="0"/>
                <a:ea typeface="Arial" panose="020B0604020202020204" pitchFamily="34" charset="0"/>
                <a:cs typeface="Arial" panose="020B0604020202020204" pitchFamily="34" charset="0"/>
                <a:sym typeface="Arial"/>
              </a:defRPr>
            </a:lvl1pPr>
            <a:lvl2pPr marL="557213" marR="0" lvl="1" indent="-214313"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2pPr>
            <a:lvl3pPr marL="857250" marR="0" lvl="2"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3pPr>
            <a:lvl4pPr marL="1200150" marR="0" lvl="3"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4pPr>
            <a:lvl5pPr marL="1543050" marR="0" lvl="4"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457200" marR="0" lvl="0" indent="-228600" algn="l" defTabSz="914400" rtl="0" eaLnBrk="1" fontAlgn="auto" latinLnBrk="0" hangingPunct="1">
              <a:lnSpc>
                <a:spcPct val="100000"/>
              </a:lnSpc>
              <a:spcBef>
                <a:spcPts val="0"/>
              </a:spcBef>
              <a:spcAft>
                <a:spcPts val="600"/>
              </a:spcAft>
              <a:buClr>
                <a:srgbClr val="595959"/>
              </a:buClr>
              <a:buSzPts val="1800"/>
              <a:buFont typeface="Arial"/>
              <a:buNone/>
              <a:tabLst/>
              <a:defRPr/>
            </a:pPr>
            <a:r>
              <a:rPr kumimoji="0" lang="en-US" sz="12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Then, click the “Request Appeal” button to display an Appeal Request form.</a:t>
            </a:r>
          </a:p>
          <a:p>
            <a:pPr marL="457200" marR="0" lvl="0" indent="-228600" algn="l" defTabSz="914400" rtl="0" eaLnBrk="1" fontAlgn="auto" latinLnBrk="0" hangingPunct="1">
              <a:lnSpc>
                <a:spcPct val="100000"/>
              </a:lnSpc>
              <a:spcBef>
                <a:spcPts val="0"/>
              </a:spcBef>
              <a:spcAft>
                <a:spcPts val="600"/>
              </a:spcAft>
              <a:buClr>
                <a:srgbClr val="595959"/>
              </a:buClr>
              <a:buSzPts val="1800"/>
              <a:buFont typeface="Arial"/>
              <a:buNone/>
              <a:tabLst/>
              <a:defRPr/>
            </a:pPr>
            <a:r>
              <a:rPr kumimoji="0" lang="en-US" sz="12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On the Appeal Request Form, all fields must be completed.</a:t>
            </a:r>
          </a:p>
          <a:p>
            <a:pPr marL="914400" marR="0" lvl="1" indent="-317500" algn="l" defTabSz="914400" rtl="0" eaLnBrk="1" fontAlgn="auto" latinLnBrk="0" hangingPunct="1">
              <a:lnSpc>
                <a:spcPct val="100000"/>
              </a:lnSpc>
              <a:spcBef>
                <a:spcPts val="0"/>
              </a:spcBef>
              <a:spcAft>
                <a:spcPts val="600"/>
              </a:spcAft>
              <a:buClr>
                <a:srgbClr val="595959"/>
              </a:buClr>
              <a:buSzPts val="1400"/>
              <a:buFont typeface="Arial"/>
              <a:buChar char="○"/>
              <a:tabLst/>
              <a:defRPr/>
            </a:pP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Field ‘Appeal type’ requires either Medical or Administrative or both to be selected.</a:t>
            </a:r>
          </a:p>
          <a:p>
            <a:pPr marL="914400" marR="0" lvl="1" indent="-317500" algn="l" defTabSz="914400" rtl="0" eaLnBrk="1" fontAlgn="auto" latinLnBrk="0" hangingPunct="1">
              <a:lnSpc>
                <a:spcPct val="100000"/>
              </a:lnSpc>
              <a:spcBef>
                <a:spcPts val="0"/>
              </a:spcBef>
              <a:spcAft>
                <a:spcPts val="600"/>
              </a:spcAft>
              <a:buClr>
                <a:srgbClr val="595959"/>
              </a:buClr>
              <a:buSzPts val="1400"/>
              <a:buFont typeface="Arial"/>
              <a:buChar char="○"/>
              <a:tabLst/>
              <a:defRPr/>
            </a:pP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Rationale is required and has a limit of 2000 characters.</a:t>
            </a:r>
          </a:p>
          <a:p>
            <a:pPr marL="914400" marR="0" lvl="1" indent="-317500" algn="l" defTabSz="914400" rtl="0" eaLnBrk="1" fontAlgn="auto" latinLnBrk="0" hangingPunct="1">
              <a:lnSpc>
                <a:spcPct val="100000"/>
              </a:lnSpc>
              <a:spcBef>
                <a:spcPts val="0"/>
              </a:spcBef>
              <a:spcAft>
                <a:spcPts val="600"/>
              </a:spcAft>
              <a:buClr>
                <a:srgbClr val="595959"/>
              </a:buClr>
              <a:buSzPts val="1400"/>
              <a:buFont typeface="Arial"/>
              <a:buChar char="○"/>
              <a:tabLst/>
              <a:defRPr/>
            </a:pP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Documents must be attached using the “Evidence Materials and Attachment” section.</a:t>
            </a:r>
          </a:p>
          <a:p>
            <a:pPr marL="457200" marR="0" lvl="0" indent="-228600" algn="l" defTabSz="914400" rtl="0" eaLnBrk="1" fontAlgn="auto" latinLnBrk="0" hangingPunct="1">
              <a:lnSpc>
                <a:spcPct val="100000"/>
              </a:lnSpc>
              <a:spcBef>
                <a:spcPts val="0"/>
              </a:spcBef>
              <a:spcAft>
                <a:spcPts val="600"/>
              </a:spcAft>
              <a:buClr>
                <a:srgbClr val="595959"/>
              </a:buClr>
              <a:buSzPts val="1800"/>
              <a:buFont typeface="Arial"/>
              <a:buNone/>
              <a:tabLst/>
              <a:defRPr/>
            </a:pPr>
            <a:r>
              <a:rPr kumimoji="0" lang="en-US" sz="12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After all required fields are completed, click the “Save &amp; Review Appeal” button at the bottom to review all appeal information are correct before submission. </a:t>
            </a:r>
          </a:p>
          <a:p>
            <a:pPr marL="457200" marR="0" lvl="0" indent="-228600" algn="l" defTabSz="914400" rtl="0" eaLnBrk="1" fontAlgn="auto" latinLnBrk="0" hangingPunct="1">
              <a:lnSpc>
                <a:spcPct val="100000"/>
              </a:lnSpc>
              <a:spcBef>
                <a:spcPts val="0"/>
              </a:spcBef>
              <a:spcAft>
                <a:spcPts val="600"/>
              </a:spcAft>
              <a:buClr>
                <a:srgbClr val="595959"/>
              </a:buClr>
              <a:buSzPts val="1800"/>
              <a:buFont typeface="Arial"/>
              <a:buNone/>
              <a:tabLst/>
              <a:defRPr/>
            </a:pPr>
            <a:r>
              <a:rPr kumimoji="0" lang="en-US" sz="12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Select the “Send Request” button at the bottom of the review page. On successful submission, users will be redirected back to the Authorization details page with new appeal being added to the list.</a:t>
            </a:r>
          </a:p>
          <a:p>
            <a:pPr marL="457200" marR="0" lvl="0" indent="-228600" algn="l" defTabSz="914400" rtl="0" eaLnBrk="1" fontAlgn="auto" latinLnBrk="0" hangingPunct="1">
              <a:lnSpc>
                <a:spcPct val="100000"/>
              </a:lnSpc>
              <a:spcBef>
                <a:spcPts val="0"/>
              </a:spcBef>
              <a:spcAft>
                <a:spcPts val="600"/>
              </a:spcAft>
              <a:buClr>
                <a:srgbClr val="595959"/>
              </a:buClr>
              <a:buSzPts val="1800"/>
              <a:buFont typeface="Arial"/>
              <a:buNone/>
              <a:tabLst/>
              <a:defRPr/>
            </a:pPr>
            <a:r>
              <a:rPr kumimoji="0" lang="en-US" sz="12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To view the status of your submission, click on the appeal reference number (Request ID) on the Authorization details screen to display Appeal details page. </a:t>
            </a:r>
          </a:p>
          <a:p>
            <a:pPr marL="457200" marR="0" lvl="0" indent="-228600" algn="l" defTabSz="914400" rtl="0" eaLnBrk="1" fontAlgn="auto" latinLnBrk="0" hangingPunct="1">
              <a:lnSpc>
                <a:spcPct val="100000"/>
              </a:lnSpc>
              <a:spcBef>
                <a:spcPts val="0"/>
              </a:spcBef>
              <a:spcAft>
                <a:spcPts val="600"/>
              </a:spcAft>
              <a:buClr>
                <a:srgbClr val="595959"/>
              </a:buClr>
              <a:buSzPts val="1800"/>
              <a:buFont typeface="Arial"/>
              <a:buNone/>
              <a:tabLst/>
              <a:defRPr/>
            </a:pPr>
            <a:r>
              <a:rPr kumimoji="0" lang="en-US" sz="12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If you have questions, please contact Provider Services at </a:t>
            </a:r>
            <a:r>
              <a:rPr kumimoji="0" lang="en-US" sz="12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866-296-8731.</a:t>
            </a:r>
          </a:p>
        </p:txBody>
      </p:sp>
    </p:spTree>
    <p:extLst>
      <p:ext uri="{BB962C8B-B14F-4D97-AF65-F5344CB8AC3E}">
        <p14:creationId xmlns:p14="http://schemas.microsoft.com/office/powerpoint/2010/main" val="31860583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A5F13-74AE-45A3-AA71-D42B07808C05}"/>
              </a:ext>
            </a:extLst>
          </p:cNvPr>
          <p:cNvSpPr>
            <a:spLocks noGrp="1"/>
          </p:cNvSpPr>
          <p:nvPr>
            <p:ph type="title"/>
          </p:nvPr>
        </p:nvSpPr>
        <p:spPr/>
        <p:txBody>
          <a:bodyPr wrap="square" anchor="ctr">
            <a:normAutofit/>
          </a:bodyPr>
          <a:lstStyle/>
          <a:p>
            <a:pPr algn="l">
              <a:lnSpc>
                <a:spcPct val="90000"/>
              </a:lnSpc>
            </a:pPr>
            <a:r>
              <a:rPr lang="en-US" sz="4000" dirty="0">
                <a:solidFill>
                  <a:schemeClr val="bg1"/>
                </a:solidFill>
              </a:rPr>
              <a:t>Pharmacy</a:t>
            </a:r>
          </a:p>
        </p:txBody>
      </p:sp>
    </p:spTree>
    <p:extLst>
      <p:ext uri="{BB962C8B-B14F-4D97-AF65-F5344CB8AC3E}">
        <p14:creationId xmlns:p14="http://schemas.microsoft.com/office/powerpoint/2010/main" val="3082736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24FAE-CD65-578D-388E-001F24676FD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2DAC419-3DBD-A2B7-C29B-279E76C3441C}"/>
              </a:ext>
            </a:extLst>
          </p:cNvPr>
          <p:cNvSpPr>
            <a:spLocks noGrp="1"/>
          </p:cNvSpPr>
          <p:nvPr>
            <p:ph type="title"/>
          </p:nvPr>
        </p:nvSpPr>
        <p:spPr>
          <a:xfrm>
            <a:off x="311700" y="78875"/>
            <a:ext cx="8520600" cy="572700"/>
          </a:xfrm>
        </p:spPr>
        <p:txBody>
          <a:bodyPr anchor="ctr"/>
          <a:lstStyle/>
          <a:p>
            <a:r>
              <a:rPr lang="en-US" b="0" dirty="0">
                <a:solidFill>
                  <a:srgbClr val="7FA43A"/>
                </a:solidFill>
              </a:rPr>
              <a:t>Our Products/Plans</a:t>
            </a:r>
          </a:p>
        </p:txBody>
      </p:sp>
      <p:sp>
        <p:nvSpPr>
          <p:cNvPr id="6" name="Text Placeholder 7">
            <a:extLst>
              <a:ext uri="{FF2B5EF4-FFF2-40B4-BE49-F238E27FC236}">
                <a16:creationId xmlns:a16="http://schemas.microsoft.com/office/drawing/2014/main" id="{5EC4193A-4BE8-CF8D-3AD2-A22BD37AF366}"/>
              </a:ext>
            </a:extLst>
          </p:cNvPr>
          <p:cNvSpPr txBox="1">
            <a:spLocks/>
          </p:cNvSpPr>
          <p:nvPr/>
        </p:nvSpPr>
        <p:spPr>
          <a:xfrm>
            <a:off x="311699" y="651575"/>
            <a:ext cx="8520599" cy="3783625"/>
          </a:xfrm>
          <a:prstGeom prst="rect">
            <a:avLst/>
          </a:prstGeom>
          <a:noFill/>
          <a:ln>
            <a:noFill/>
          </a:ln>
        </p:spPr>
        <p:txBody>
          <a:bodyPr spcFirstLastPara="1" wrap="square" lIns="91425" tIns="91425" rIns="91425" bIns="91425" numCol="2" spcCol="274320" anchor="t" anchorCtr="0">
            <a:norm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lgn="l">
              <a:lnSpc>
                <a:spcPct val="100000"/>
              </a:lnSpc>
              <a:buNone/>
            </a:pPr>
            <a:r>
              <a:rPr lang="en-US" sz="1400" b="1" i="0" dirty="0">
                <a:solidFill>
                  <a:srgbClr val="7FA43A"/>
                </a:solidFill>
                <a:effectLst/>
                <a:latin typeface="+mn-lt"/>
                <a:cs typeface="Calibri"/>
              </a:rPr>
              <a:t>Medicaid</a:t>
            </a:r>
          </a:p>
          <a:p>
            <a:pPr marL="0" lvl="1" indent="0">
              <a:lnSpc>
                <a:spcPct val="100000"/>
              </a:lnSpc>
              <a:spcAft>
                <a:spcPts val="600"/>
              </a:spcAft>
              <a:buNone/>
            </a:pPr>
            <a:r>
              <a:rPr lang="en-US" sz="1200" b="0" i="0" dirty="0">
                <a:solidFill>
                  <a:schemeClr val="tx1"/>
                </a:solidFill>
                <a:effectLst/>
                <a:latin typeface="+mn-lt"/>
                <a:cs typeface="Calibri"/>
              </a:rPr>
              <a:t>Buckeye provides coverage to qualified adults and children; eligible aged, blind and disabled persons and children within the foster care program.</a:t>
            </a:r>
          </a:p>
          <a:p>
            <a:pPr marL="0" indent="0" algn="l">
              <a:lnSpc>
                <a:spcPct val="100000"/>
              </a:lnSpc>
              <a:buNone/>
            </a:pPr>
            <a:r>
              <a:rPr lang="en-US" sz="1400" b="1" i="0" dirty="0">
                <a:solidFill>
                  <a:srgbClr val="7FA43A"/>
                </a:solidFill>
                <a:effectLst/>
                <a:latin typeface="+mn-lt"/>
                <a:cs typeface="Calibri"/>
              </a:rPr>
              <a:t>Marketplace</a:t>
            </a:r>
          </a:p>
          <a:p>
            <a:pPr marL="0" lvl="1" indent="0">
              <a:lnSpc>
                <a:spcPct val="100000"/>
              </a:lnSpc>
              <a:spcAft>
                <a:spcPts val="600"/>
              </a:spcAft>
              <a:buNone/>
            </a:pPr>
            <a:r>
              <a:rPr lang="en-US" sz="1200" b="0" i="0" dirty="0">
                <a:solidFill>
                  <a:schemeClr val="tx1"/>
                </a:solidFill>
                <a:effectLst/>
                <a:latin typeface="+mn-lt"/>
                <a:cs typeface="Calibri"/>
              </a:rPr>
              <a:t>Ambetter is a qualified health plan on the Ohio Health Insurance Marketplace. Member plan options vary between costs for monthly premium payments versus out-of-pocket expenses. Subsidies are dependent on member’s income level.</a:t>
            </a:r>
          </a:p>
          <a:p>
            <a:pPr marL="0" marR="0" lvl="0" indent="0" algn="l" defTabSz="914400" rtl="0" eaLnBrk="1" fontAlgn="auto" latinLnBrk="0" hangingPunct="1">
              <a:lnSpc>
                <a:spcPct val="100000"/>
              </a:lnSpc>
              <a:spcBef>
                <a:spcPts val="0"/>
              </a:spcBef>
              <a:spcAft>
                <a:spcPts val="0"/>
              </a:spcAft>
              <a:buClr>
                <a:srgbClr val="595959"/>
              </a:buClr>
              <a:buSzPts val="1800"/>
              <a:buFont typeface="Arial"/>
              <a:buNone/>
              <a:tabLst/>
              <a:defRPr/>
            </a:pPr>
            <a:r>
              <a:rPr kumimoji="0" lang="en-US" sz="1400" b="1" i="0" u="none" strike="noStrike" kern="0" cap="none" spc="0" normalizeH="0" baseline="0" noProof="0" dirty="0">
                <a:ln>
                  <a:noFill/>
                </a:ln>
                <a:solidFill>
                  <a:srgbClr val="7FA43A"/>
                </a:solidFill>
                <a:effectLst/>
                <a:uLnTx/>
                <a:uFillTx/>
                <a:latin typeface="Arial"/>
                <a:cs typeface="Calibri" panose="020F0502020204030204" pitchFamily="34" charset="0"/>
                <a:sym typeface="Arial"/>
              </a:rPr>
              <a:t>Medicare</a:t>
            </a:r>
            <a:endParaRPr kumimoji="0" lang="en-US" sz="1400" b="0" i="0" u="none" strike="noStrike" kern="0" cap="none" spc="0" normalizeH="0" baseline="0" noProof="0" dirty="0">
              <a:ln>
                <a:noFill/>
              </a:ln>
              <a:solidFill>
                <a:srgbClr val="595959"/>
              </a:solidFill>
              <a:effectLst/>
              <a:uLnTx/>
              <a:uFillTx/>
              <a:latin typeface="Arial"/>
              <a:cs typeface="Arial"/>
              <a:sym typeface="Arial"/>
            </a:endParaRPr>
          </a:p>
          <a:p>
            <a:pPr marL="0" marR="0" lvl="1" indent="0" algn="l" defTabSz="914400" rtl="0" eaLnBrk="1" fontAlgn="auto" latinLnBrk="0" hangingPunct="1">
              <a:lnSpc>
                <a:spcPct val="100000"/>
              </a:lnSpc>
              <a:spcBef>
                <a:spcPts val="0"/>
              </a:spcBef>
              <a:spcAft>
                <a:spcPts val="600"/>
              </a:spcAft>
              <a:buClr>
                <a:srgbClr val="595959"/>
              </a:buClr>
              <a:buSzPts val="1400"/>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Calibri" panose="020F0502020204030204" pitchFamily="34" charset="0"/>
                <a:sym typeface="Arial"/>
              </a:rPr>
              <a:t>Our, Wellcare, Medicare product is offered through a comprehensive selection of Medicare plans across the state.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1" i="0" u="none" strike="noStrike" kern="0" cap="none" spc="0" normalizeH="0" baseline="0" noProof="0" dirty="0">
              <a:ln>
                <a:noFill/>
              </a:ln>
              <a:solidFill>
                <a:srgbClr val="7FA43A"/>
              </a:solidFill>
              <a:effectLst/>
              <a:uLnTx/>
              <a:uFillTx/>
              <a:latin typeface="Arial"/>
              <a:cs typeface="Calibri"/>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1400" b="1" dirty="0">
              <a:solidFill>
                <a:srgbClr val="7FA43A"/>
              </a:solidFill>
              <a:cs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1" i="0" u="none" strike="noStrike" kern="0" cap="none" spc="0" normalizeH="0" baseline="0" noProof="0">
              <a:ln>
                <a:noFill/>
              </a:ln>
              <a:solidFill>
                <a:srgbClr val="7FA43A"/>
              </a:solidFill>
              <a:effectLst/>
              <a:uLnTx/>
              <a:uFillTx/>
              <a:latin typeface="Arial"/>
              <a:cs typeface="Calibri"/>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7FA43A"/>
                </a:solidFill>
                <a:effectLst/>
                <a:uLnTx/>
                <a:uFillTx/>
                <a:latin typeface="Arial"/>
                <a:cs typeface="Calibri"/>
                <a:sym typeface="Arial"/>
              </a:rPr>
              <a:t>Next </a:t>
            </a:r>
            <a:r>
              <a:rPr kumimoji="0" lang="en-US" sz="1400" b="1" i="0" u="none" strike="noStrike" kern="0" cap="none" spc="0" normalizeH="0" baseline="0" noProof="0" dirty="0">
                <a:ln>
                  <a:noFill/>
                </a:ln>
                <a:solidFill>
                  <a:srgbClr val="7FA43A"/>
                </a:solidFill>
                <a:effectLst/>
                <a:uLnTx/>
                <a:uFillTx/>
                <a:latin typeface="Arial"/>
                <a:cs typeface="Calibri"/>
                <a:sym typeface="Arial"/>
              </a:rPr>
              <a:t>Generation MyCare (Combined Medicare and Medicaid)</a:t>
            </a:r>
          </a:p>
          <a:p>
            <a:pPr marL="0" marR="0" lvl="1" indent="0" algn="l" defTabSz="914400" rtl="0" eaLnBrk="1" fontAlgn="auto" latinLnBrk="0" hangingPunct="1">
              <a:lnSpc>
                <a:spcPct val="100000"/>
              </a:lnSpc>
              <a:spcBef>
                <a:spcPts val="0"/>
              </a:spcBef>
              <a:spcAft>
                <a:spcPts val="60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Calibri"/>
                <a:sym typeface="Arial"/>
              </a:rPr>
              <a:t>Beginning January 1, 2026, we launched an aligned Dual Special Needs Plan (D-SNP) in Ohio. As directed by Centers for Medicare &amp; Medicaid Services (CMS), our current Medicare-Medicaid Plan (MMP), MyCare, sunset on December 31, 2025, and members were automatically transitioned into the new aligned D-SNP, Wellcare by Buckeye Health Plan.</a:t>
            </a:r>
          </a:p>
          <a:p>
            <a:pPr marL="0" marR="0" lvl="1" indent="0" algn="l" defTabSz="914400" rtl="0" eaLnBrk="1" fontAlgn="auto" latinLnBrk="0" hangingPunct="1">
              <a:lnSpc>
                <a:spcPct val="100000"/>
              </a:lnSpc>
              <a:spcBef>
                <a:spcPts val="0"/>
              </a:spcBef>
              <a:spcAft>
                <a:spcPts val="60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Arial"/>
                <a:cs typeface="Calibri"/>
                <a:sym typeface="Arial"/>
              </a:rPr>
              <a:t>Like the MMP, this new plan is designed for individuals who qualify for both Medicare and Medicaid, allowing their benefits to be coordinated and managed by a single healthcare organization.</a:t>
            </a:r>
          </a:p>
        </p:txBody>
      </p:sp>
    </p:spTree>
    <p:extLst>
      <p:ext uri="{BB962C8B-B14F-4D97-AF65-F5344CB8AC3E}">
        <p14:creationId xmlns:p14="http://schemas.microsoft.com/office/powerpoint/2010/main" val="33135880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7949F7-0842-4634-973D-5152A9B5A8D4}"/>
              </a:ext>
            </a:extLst>
          </p:cNvPr>
          <p:cNvSpPr>
            <a:spLocks noGrp="1"/>
          </p:cNvSpPr>
          <p:nvPr>
            <p:ph type="title"/>
          </p:nvPr>
        </p:nvSpPr>
        <p:spPr>
          <a:xfrm>
            <a:off x="311700" y="208475"/>
            <a:ext cx="8520600" cy="572700"/>
          </a:xfrm>
        </p:spPr>
        <p:txBody>
          <a:bodyPr wrap="square" anchor="t">
            <a:normAutofit/>
          </a:bodyPr>
          <a:lstStyle/>
          <a:p>
            <a:pPr>
              <a:lnSpc>
                <a:spcPct val="90000"/>
              </a:lnSpc>
            </a:pPr>
            <a:r>
              <a:rPr lang="en-US" sz="2600" dirty="0"/>
              <a:t>Single Pharmacy Benefit Manager (SPBM)</a:t>
            </a:r>
          </a:p>
        </p:txBody>
      </p:sp>
      <p:sp>
        <p:nvSpPr>
          <p:cNvPr id="2" name="Content Placeholder 1">
            <a:extLst>
              <a:ext uri="{FF2B5EF4-FFF2-40B4-BE49-F238E27FC236}">
                <a16:creationId xmlns:a16="http://schemas.microsoft.com/office/drawing/2014/main" id="{F682854C-0EF4-4315-A6D5-F9AC6E57EAF4}"/>
              </a:ext>
            </a:extLst>
          </p:cNvPr>
          <p:cNvSpPr>
            <a:spLocks noGrp="1"/>
          </p:cNvSpPr>
          <p:nvPr>
            <p:ph type="body" idx="1"/>
          </p:nvPr>
        </p:nvSpPr>
        <p:spPr>
          <a:xfrm>
            <a:off x="311700" y="824325"/>
            <a:ext cx="8520600" cy="3416400"/>
          </a:xfrm>
        </p:spPr>
        <p:txBody>
          <a:bodyPr wrap="square" anchor="t">
            <a:normAutofit/>
          </a:bodyPr>
          <a:lstStyle/>
          <a:p>
            <a:pPr>
              <a:lnSpc>
                <a:spcPct val="105000"/>
              </a:lnSpc>
              <a:spcAft>
                <a:spcPts val="600"/>
              </a:spcAft>
            </a:pPr>
            <a:r>
              <a:rPr lang="en-US" sz="1100" dirty="0">
                <a:solidFill>
                  <a:schemeClr val="tx1"/>
                </a:solidFill>
              </a:rPr>
              <a:t>The Single Pharmacy Benefit Manager (SPBM) is a specialized managed care program operating as a prepaid ambulatory health plan (PAHP) that will provide pharmacy benefits for the entire Medicaid Managed Care population (excluding MyCare members). ODM has selected Gainwell Technologies to serve as the SPBM.  </a:t>
            </a:r>
          </a:p>
          <a:p>
            <a:pPr>
              <a:lnSpc>
                <a:spcPct val="105000"/>
              </a:lnSpc>
              <a:spcAft>
                <a:spcPts val="600"/>
              </a:spcAft>
            </a:pPr>
            <a:r>
              <a:rPr lang="en-US" sz="1100" dirty="0">
                <a:solidFill>
                  <a:schemeClr val="tx1"/>
                </a:solidFill>
              </a:rPr>
              <a:t>An additional integral component to the new pharmacy model is the Pharmacy Pricing and Audit Consultant (PPAC), which will conduct actual acquisition cost surveys, cost of dispensing surveys, and perform oversight and auditing of the SPBM. ODM has selected Myers and Stauffer, LLC as the PPAC vendor.</a:t>
            </a:r>
          </a:p>
          <a:p>
            <a:pPr>
              <a:lnSpc>
                <a:spcPct val="105000"/>
              </a:lnSpc>
              <a:spcAft>
                <a:spcPts val="600"/>
              </a:spcAft>
            </a:pPr>
            <a:r>
              <a:rPr lang="en-US" sz="1100" dirty="0">
                <a:solidFill>
                  <a:schemeClr val="tx1"/>
                </a:solidFill>
              </a:rPr>
              <a:t>The SPBM will consolidate the processing of retail pharmacy benefits and maintain a pharmacy claims system that will integrate with the Ohio Medicaid Enterprise System (OMES), new MCOs, pharmacies, and prescribers. The SPBM also will work with pharmacies to ensure member access to medications, supporting ODM’s goals of providing more pharmacy choices, fewer out-of-network restrictions, and consistent pharmacy benefits for all managed care members. SPBM will also reduce provider and prescriber administrative burden, by utilizing a single set of clinical policies and prior authorization procedures, as well as a single pharmacy program point of contact for all members.</a:t>
            </a:r>
          </a:p>
          <a:p>
            <a:pPr>
              <a:lnSpc>
                <a:spcPct val="105000"/>
              </a:lnSpc>
              <a:spcAft>
                <a:spcPts val="600"/>
              </a:spcAft>
            </a:pPr>
            <a:r>
              <a:rPr kumimoji="0" lang="en-US" sz="1100" i="0" u="none" strike="noStrike" kern="0" cap="none" spc="0" normalizeH="0" baseline="0" noProof="0" dirty="0">
                <a:ln>
                  <a:noFill/>
                </a:ln>
                <a:solidFill>
                  <a:schemeClr val="tx1"/>
                </a:solidFill>
                <a:effectLst/>
                <a:uLnTx/>
                <a:uFillTx/>
              </a:rPr>
              <a:t>Additional information is available at Ohio Medicaid </a:t>
            </a:r>
            <a:r>
              <a:rPr kumimoji="0" lang="en-US" sz="1100" i="0" u="none" strike="noStrike" kern="0" cap="none" spc="0" normalizeH="0" baseline="0" noProof="0" dirty="0">
                <a:ln>
                  <a:noFill/>
                </a:ln>
                <a:solidFill>
                  <a:schemeClr val="tx1"/>
                </a:solidFill>
                <a:effectLst/>
                <a:uLnTx/>
                <a:uFillTx/>
                <a:hlinkClick r:id="rId3">
                  <a:extLst>
                    <a:ext uri="{A12FA001-AC4F-418D-AE19-62706E023703}">
                      <ahyp:hlinkClr xmlns:ahyp="http://schemas.microsoft.com/office/drawing/2018/hyperlinkcolor" val="tx"/>
                    </a:ext>
                  </a:extLst>
                </a:hlinkClick>
              </a:rPr>
              <a:t>Single Pharmacy Benefit Manager (SPBM)</a:t>
            </a:r>
            <a:r>
              <a:rPr kumimoji="0" lang="en-US" sz="1100" i="0" u="none" strike="noStrike" kern="0" cap="none" spc="0" normalizeH="0" baseline="0" noProof="0" dirty="0">
                <a:ln>
                  <a:noFill/>
                </a:ln>
                <a:solidFill>
                  <a:schemeClr val="tx1"/>
                </a:solidFill>
                <a:effectLst/>
                <a:uLnTx/>
                <a:uFillTx/>
              </a:rPr>
              <a:t>.</a:t>
            </a:r>
          </a:p>
          <a:p>
            <a:pPr marL="0" indent="0">
              <a:lnSpc>
                <a:spcPct val="105000"/>
              </a:lnSpc>
              <a:buNone/>
            </a:pPr>
            <a:endParaRPr lang="en-US" sz="1100" dirty="0">
              <a:solidFill>
                <a:schemeClr val="tx1"/>
              </a:solidFill>
            </a:endParaRPr>
          </a:p>
        </p:txBody>
      </p:sp>
      <p:sp>
        <p:nvSpPr>
          <p:cNvPr id="4" name="Slide Number Placeholder 3">
            <a:extLst>
              <a:ext uri="{FF2B5EF4-FFF2-40B4-BE49-F238E27FC236}">
                <a16:creationId xmlns:a16="http://schemas.microsoft.com/office/drawing/2014/main" id="{C5517C30-2FB3-4608-AA05-A89036CEC401}"/>
              </a:ext>
              <a:ext uri="{C183D7F6-B498-43B3-948B-1728B52AA6E4}">
                <adec:decorative xmlns:adec="http://schemas.microsoft.com/office/drawing/2017/decorative" val="1"/>
              </a:ext>
            </a:extLst>
          </p:cNvPr>
          <p:cNvSpPr>
            <a:spLocks noGrp="1"/>
          </p:cNvSpPr>
          <p:nvPr>
            <p:ph type="sldNum" idx="4294967295"/>
          </p:nvPr>
        </p:nvSpPr>
        <p:spPr>
          <a:xfrm>
            <a:off x="8594725" y="4662488"/>
            <a:ext cx="549275" cy="393700"/>
          </a:xfrm>
        </p:spPr>
        <p:txBody>
          <a:bodyPr>
            <a:normAutofit/>
          </a:bodyPr>
          <a:lstStyle/>
          <a:p>
            <a:pPr marL="0" lvl="0" indent="0" algn="r" rtl="0">
              <a:lnSpc>
                <a:spcPct val="90000"/>
              </a:lnSpc>
              <a:spcBef>
                <a:spcPts val="0"/>
              </a:spcBef>
              <a:spcAft>
                <a:spcPts val="600"/>
              </a:spcAft>
              <a:buNone/>
            </a:pPr>
            <a:fld id="{00000000-1234-1234-1234-123412341234}" type="slidenum">
              <a:rPr lang="en" sz="900" smtClean="0"/>
              <a:pPr marL="0" lvl="0" indent="0" algn="r" rtl="0">
                <a:lnSpc>
                  <a:spcPct val="90000"/>
                </a:lnSpc>
                <a:spcBef>
                  <a:spcPts val="0"/>
                </a:spcBef>
                <a:spcAft>
                  <a:spcPts val="600"/>
                </a:spcAft>
                <a:buNone/>
              </a:pPr>
              <a:t>50</a:t>
            </a:fld>
            <a:endParaRPr lang="en" sz="900"/>
          </a:p>
        </p:txBody>
      </p:sp>
    </p:spTree>
    <p:extLst>
      <p:ext uri="{BB962C8B-B14F-4D97-AF65-F5344CB8AC3E}">
        <p14:creationId xmlns:p14="http://schemas.microsoft.com/office/powerpoint/2010/main" val="17967812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A5F13-74AE-45A3-AA71-D42B07808C05}"/>
              </a:ext>
            </a:extLst>
          </p:cNvPr>
          <p:cNvSpPr>
            <a:spLocks noGrp="1"/>
          </p:cNvSpPr>
          <p:nvPr>
            <p:ph type="title"/>
          </p:nvPr>
        </p:nvSpPr>
        <p:spPr/>
        <p:txBody>
          <a:bodyPr wrap="square" anchor="ctr">
            <a:noAutofit/>
          </a:bodyPr>
          <a:lstStyle/>
          <a:p>
            <a:pPr algn="l">
              <a:lnSpc>
                <a:spcPct val="90000"/>
              </a:lnSpc>
            </a:pPr>
            <a:br>
              <a:rPr lang="en-US" sz="4000" dirty="0">
                <a:solidFill>
                  <a:schemeClr val="bg1"/>
                </a:solidFill>
              </a:rPr>
            </a:br>
            <a:br>
              <a:rPr lang="en-US" sz="4000" dirty="0">
                <a:solidFill>
                  <a:schemeClr val="bg1"/>
                </a:solidFill>
              </a:rPr>
            </a:br>
            <a:r>
              <a:rPr lang="en-US" sz="4000" dirty="0" err="1">
                <a:solidFill>
                  <a:schemeClr val="bg1"/>
                </a:solidFill>
              </a:rPr>
              <a:t>OhioRISE</a:t>
            </a:r>
            <a:br>
              <a:rPr lang="en-US" sz="4400" dirty="0">
                <a:solidFill>
                  <a:schemeClr val="bg1"/>
                </a:solidFill>
              </a:rPr>
            </a:br>
            <a:endParaRPr lang="en-US" sz="4400" dirty="0">
              <a:solidFill>
                <a:schemeClr val="bg1"/>
              </a:solidFill>
            </a:endParaRPr>
          </a:p>
        </p:txBody>
      </p:sp>
    </p:spTree>
    <p:extLst>
      <p:ext uri="{BB962C8B-B14F-4D97-AF65-F5344CB8AC3E}">
        <p14:creationId xmlns:p14="http://schemas.microsoft.com/office/powerpoint/2010/main" val="30822923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023CC3-C068-4F90-9F23-4989CD610608}"/>
              </a:ext>
            </a:extLst>
          </p:cNvPr>
          <p:cNvSpPr>
            <a:spLocks noGrp="1"/>
          </p:cNvSpPr>
          <p:nvPr>
            <p:ph type="title"/>
          </p:nvPr>
        </p:nvSpPr>
        <p:spPr>
          <a:xfrm>
            <a:off x="311700" y="208475"/>
            <a:ext cx="8520600" cy="572700"/>
          </a:xfrm>
        </p:spPr>
        <p:txBody>
          <a:bodyPr wrap="square" anchor="ctr">
            <a:normAutofit fontScale="90000"/>
          </a:bodyPr>
          <a:lstStyle/>
          <a:p>
            <a:pPr>
              <a:lnSpc>
                <a:spcPct val="90000"/>
              </a:lnSpc>
            </a:pPr>
            <a:r>
              <a:rPr lang="en-US" dirty="0"/>
              <a:t>OhioRISE </a:t>
            </a:r>
            <a:br>
              <a:rPr lang="en-US" sz="1400" dirty="0"/>
            </a:br>
            <a:r>
              <a:rPr lang="en-US" sz="1400" dirty="0"/>
              <a:t>(Resilience through Integrated Systems and Excellence)</a:t>
            </a:r>
          </a:p>
        </p:txBody>
      </p:sp>
      <p:sp>
        <p:nvSpPr>
          <p:cNvPr id="2" name="Content Placeholder 1">
            <a:extLst>
              <a:ext uri="{FF2B5EF4-FFF2-40B4-BE49-F238E27FC236}">
                <a16:creationId xmlns:a16="http://schemas.microsoft.com/office/drawing/2014/main" id="{F9335E4D-B6FF-4F28-ABED-69C0A8263252}"/>
              </a:ext>
            </a:extLst>
          </p:cNvPr>
          <p:cNvSpPr>
            <a:spLocks noGrp="1"/>
          </p:cNvSpPr>
          <p:nvPr>
            <p:ph type="body" idx="1"/>
          </p:nvPr>
        </p:nvSpPr>
        <p:spPr>
          <a:xfrm>
            <a:off x="311700" y="900522"/>
            <a:ext cx="8520600" cy="3416400"/>
          </a:xfrm>
        </p:spPr>
        <p:txBody>
          <a:bodyPr wrap="square" anchor="t">
            <a:normAutofit/>
          </a:bodyPr>
          <a:lstStyle/>
          <a:p>
            <a:pPr marL="0" indent="0">
              <a:lnSpc>
                <a:spcPct val="105000"/>
              </a:lnSpc>
              <a:spcAft>
                <a:spcPts val="600"/>
              </a:spcAft>
              <a:buNone/>
            </a:pPr>
            <a:r>
              <a:rPr lang="en-US" sz="1100" dirty="0"/>
              <a:t>A specialized managed care program for youth with complex behavioral health and multi-system needs.</a:t>
            </a:r>
          </a:p>
          <a:p>
            <a:pPr>
              <a:lnSpc>
                <a:spcPct val="105000"/>
              </a:lnSpc>
              <a:spcAft>
                <a:spcPts val="600"/>
              </a:spcAft>
            </a:pPr>
            <a:r>
              <a:rPr lang="en-US" sz="1100" b="1" dirty="0"/>
              <a:t>Specialized Managed Care Plan</a:t>
            </a:r>
            <a:br>
              <a:rPr lang="en-US" sz="1100" b="1" dirty="0"/>
            </a:br>
            <a:r>
              <a:rPr lang="en-US" sz="1100" dirty="0"/>
              <a:t>Aetna Better Health of Ohio will serve as the single statewide specialized managed care plan.</a:t>
            </a:r>
          </a:p>
          <a:p>
            <a:pPr>
              <a:lnSpc>
                <a:spcPct val="105000"/>
              </a:lnSpc>
              <a:spcAft>
                <a:spcPts val="600"/>
              </a:spcAft>
            </a:pPr>
            <a:r>
              <a:rPr lang="en-US" sz="1100" b="1" dirty="0"/>
              <a:t>Shared Governance</a:t>
            </a:r>
            <a:br>
              <a:rPr lang="en-US" sz="1100" b="1" dirty="0"/>
            </a:br>
            <a:r>
              <a:rPr lang="en-US" sz="1100" dirty="0"/>
              <a:t>OhioRISE features multi-agency governance to drive toward improving cross-system outcomes – all we all serve many of the same kids and families.</a:t>
            </a:r>
          </a:p>
          <a:p>
            <a:pPr>
              <a:lnSpc>
                <a:spcPct val="105000"/>
              </a:lnSpc>
              <a:spcAft>
                <a:spcPts val="600"/>
              </a:spcAft>
            </a:pPr>
            <a:r>
              <a:rPr lang="en-US" sz="1100" b="1" dirty="0"/>
              <a:t>Coordinated and Integrated Care &amp; Services</a:t>
            </a:r>
            <a:br>
              <a:rPr lang="en-US" sz="1100" b="1" dirty="0"/>
            </a:br>
            <a:r>
              <a:rPr lang="en-US" sz="1100" dirty="0"/>
              <a:t>OhioRISE brings together local entities, schools, providers, health plans, and families as part of our approach for improving care for enrolled youth. </a:t>
            </a:r>
          </a:p>
          <a:p>
            <a:pPr>
              <a:lnSpc>
                <a:spcPct val="105000"/>
              </a:lnSpc>
              <a:spcAft>
                <a:spcPts val="600"/>
              </a:spcAft>
            </a:pPr>
            <a:r>
              <a:rPr lang="en-US" sz="1100" b="1" dirty="0"/>
              <a:t>Prevent Custody Relinquishment</a:t>
            </a:r>
            <a:br>
              <a:rPr lang="en-US" sz="1100" b="1" dirty="0"/>
            </a:br>
            <a:r>
              <a:rPr lang="en-US" sz="1100" dirty="0"/>
              <a:t>OhioRISE will utilize a new 1915c waived to target the most in need and vulnerable families and children to prevent custody relinquishment.</a:t>
            </a:r>
          </a:p>
          <a:p>
            <a:pPr marL="0" indent="0">
              <a:lnSpc>
                <a:spcPct val="105000"/>
              </a:lnSpc>
              <a:spcAft>
                <a:spcPts val="600"/>
              </a:spcAft>
              <a:buNone/>
            </a:pPr>
            <a:r>
              <a:rPr lang="en-US" sz="1100" dirty="0"/>
              <a:t>Additional information is available at </a:t>
            </a:r>
            <a:r>
              <a:rPr lang="en-US" sz="1100" b="1" dirty="0">
                <a:solidFill>
                  <a:schemeClr val="tx1"/>
                </a:solidFill>
                <a:hlinkClick r:id="rId3">
                  <a:extLst>
                    <a:ext uri="{A12FA001-AC4F-418D-AE19-62706E023703}">
                      <ahyp:hlinkClr xmlns:ahyp="http://schemas.microsoft.com/office/drawing/2018/hyperlinkcolor" val="tx"/>
                    </a:ext>
                  </a:extLst>
                </a:hlinkClick>
              </a:rPr>
              <a:t>OhioRISE (Resilience through Integrated Systems and Excellence)</a:t>
            </a:r>
            <a:r>
              <a:rPr lang="en-US" sz="1100" dirty="0">
                <a:solidFill>
                  <a:schemeClr val="tx1"/>
                </a:solidFill>
              </a:rPr>
              <a:t>.  </a:t>
            </a:r>
          </a:p>
          <a:p>
            <a:pPr marL="0" indent="0">
              <a:lnSpc>
                <a:spcPct val="105000"/>
              </a:lnSpc>
              <a:spcAft>
                <a:spcPts val="600"/>
              </a:spcAft>
              <a:buNone/>
            </a:pPr>
            <a:r>
              <a:rPr lang="en-US" sz="1100" dirty="0"/>
              <a:t>Aetna Better Health of Ohio can be reached by calling 833-711-0773 or e-mailing </a:t>
            </a:r>
            <a:r>
              <a:rPr lang="en-US" sz="1100" dirty="0">
                <a:hlinkClick r:id="rId4">
                  <a:extLst>
                    <a:ext uri="{A12FA001-AC4F-418D-AE19-62706E023703}">
                      <ahyp:hlinkClr xmlns:ahyp="http://schemas.microsoft.com/office/drawing/2018/hyperlinkcolor" val="tx"/>
                    </a:ext>
                  </a:extLst>
                </a:hlinkClick>
              </a:rPr>
              <a:t>OHRISENetwork@aetna.com</a:t>
            </a:r>
            <a:r>
              <a:rPr lang="en-US" sz="1100" dirty="0"/>
              <a:t>.</a:t>
            </a:r>
          </a:p>
          <a:p>
            <a:pPr marL="300038" lvl="1" indent="0">
              <a:lnSpc>
                <a:spcPct val="105000"/>
              </a:lnSpc>
              <a:buNone/>
            </a:pPr>
            <a:endParaRPr lang="en-US" sz="1100" dirty="0"/>
          </a:p>
        </p:txBody>
      </p:sp>
    </p:spTree>
    <p:extLst>
      <p:ext uri="{BB962C8B-B14F-4D97-AF65-F5344CB8AC3E}">
        <p14:creationId xmlns:p14="http://schemas.microsoft.com/office/powerpoint/2010/main" val="21798852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023CC3-C068-4F90-9F23-4989CD610608}"/>
              </a:ext>
            </a:extLst>
          </p:cNvPr>
          <p:cNvSpPr>
            <a:spLocks noGrp="1"/>
          </p:cNvSpPr>
          <p:nvPr>
            <p:ph type="title"/>
          </p:nvPr>
        </p:nvSpPr>
        <p:spPr>
          <a:xfrm>
            <a:off x="311700" y="208475"/>
            <a:ext cx="8520600" cy="572700"/>
          </a:xfrm>
        </p:spPr>
        <p:txBody>
          <a:bodyPr wrap="square" anchor="ctr">
            <a:normAutofit fontScale="90000"/>
          </a:bodyPr>
          <a:lstStyle/>
          <a:p>
            <a:pPr>
              <a:lnSpc>
                <a:spcPct val="90000"/>
              </a:lnSpc>
            </a:pPr>
            <a:r>
              <a:rPr lang="en-US" dirty="0"/>
              <a:t>OhioRISE </a:t>
            </a:r>
            <a:br>
              <a:rPr lang="en-US" sz="1400" dirty="0"/>
            </a:br>
            <a:r>
              <a:rPr lang="en-US" sz="1400" dirty="0"/>
              <a:t>Community and Provider Training</a:t>
            </a:r>
          </a:p>
        </p:txBody>
      </p:sp>
      <p:sp>
        <p:nvSpPr>
          <p:cNvPr id="2" name="Content Placeholder 1">
            <a:extLst>
              <a:ext uri="{FF2B5EF4-FFF2-40B4-BE49-F238E27FC236}">
                <a16:creationId xmlns:a16="http://schemas.microsoft.com/office/drawing/2014/main" id="{F9335E4D-B6FF-4F28-ABED-69C0A8263252}"/>
              </a:ext>
            </a:extLst>
          </p:cNvPr>
          <p:cNvSpPr>
            <a:spLocks noGrp="1"/>
          </p:cNvSpPr>
          <p:nvPr>
            <p:ph type="body" idx="1"/>
          </p:nvPr>
        </p:nvSpPr>
        <p:spPr>
          <a:xfrm>
            <a:off x="311700" y="900522"/>
            <a:ext cx="8520600" cy="3416400"/>
          </a:xfrm>
        </p:spPr>
        <p:txBody>
          <a:bodyPr wrap="square" anchor="t">
            <a:normAutofit/>
          </a:bodyPr>
          <a:lstStyle/>
          <a:p>
            <a:pPr marL="0" indent="0">
              <a:lnSpc>
                <a:spcPct val="105000"/>
              </a:lnSpc>
              <a:spcAft>
                <a:spcPts val="1200"/>
              </a:spcAft>
              <a:buNone/>
            </a:pPr>
            <a:r>
              <a:rPr lang="en-US" sz="1100" dirty="0"/>
              <a:t>Trainings were facilitated jointly by ODM, Aetna Better Health of Ohio, the Child and Adolescent Behavioral Health Center of Excellence (COE) and state agencies and helped community partners and providers prepare for implementing this important program in July 2022. Each session covered a range of topics including OhioRISE implementation, systems, and operations.</a:t>
            </a:r>
          </a:p>
          <a:p>
            <a:pPr marL="0" indent="0">
              <a:lnSpc>
                <a:spcPct val="105000"/>
              </a:lnSpc>
              <a:spcAft>
                <a:spcPts val="1200"/>
              </a:spcAft>
              <a:buNone/>
            </a:pPr>
            <a:r>
              <a:rPr lang="en-US" sz="1100" dirty="0"/>
              <a:t>OhioRISE community and provider training modules were presented live, and the recordings are available on the OhioRISE Community and Provider Training page. Additionally, office hours were with OhioRISE subject matter experts.</a:t>
            </a:r>
          </a:p>
          <a:p>
            <a:pPr marL="0" indent="0">
              <a:lnSpc>
                <a:spcPct val="105000"/>
              </a:lnSpc>
              <a:spcAft>
                <a:spcPts val="1200"/>
              </a:spcAft>
              <a:buNone/>
            </a:pPr>
            <a:r>
              <a:rPr lang="en-US" sz="1100" dirty="0"/>
              <a:t>ODM encourages all community partners and providers who will deliver OhioRISE services and supports to OhioRISE-enrolled youth and their families to view each module, as applicable, at the OhioRISE Community and Provider Training link below. Please direct OhioRISE provider training inquiries to </a:t>
            </a:r>
            <a:r>
              <a:rPr lang="en-US" sz="1100" b="1" dirty="0">
                <a:solidFill>
                  <a:schemeClr val="tx1"/>
                </a:solidFill>
                <a:hlinkClick r:id="rId2">
                  <a:extLst>
                    <a:ext uri="{A12FA001-AC4F-418D-AE19-62706E023703}">
                      <ahyp:hlinkClr xmlns:ahyp="http://schemas.microsoft.com/office/drawing/2018/hyperlinkcolor" val="tx"/>
                    </a:ext>
                  </a:extLst>
                </a:hlinkClick>
              </a:rPr>
              <a:t>OhioRISE@medicaid.ohio.gov</a:t>
            </a:r>
            <a:r>
              <a:rPr lang="en-US" sz="1100" dirty="0"/>
              <a:t>.</a:t>
            </a:r>
          </a:p>
          <a:p>
            <a:pPr marL="0" indent="0">
              <a:lnSpc>
                <a:spcPct val="105000"/>
              </a:lnSpc>
              <a:spcAft>
                <a:spcPts val="1200"/>
              </a:spcAft>
              <a:buNone/>
            </a:pPr>
            <a:r>
              <a:rPr lang="en-US" sz="1100" dirty="0"/>
              <a:t>Additional information is available at the </a:t>
            </a:r>
            <a:r>
              <a:rPr lang="en-US" sz="1100" b="1" dirty="0">
                <a:solidFill>
                  <a:schemeClr val="tx1"/>
                </a:solidFill>
                <a:hlinkClick r:id="rId3">
                  <a:extLst>
                    <a:ext uri="{A12FA001-AC4F-418D-AE19-62706E023703}">
                      <ahyp:hlinkClr xmlns:ahyp="http://schemas.microsoft.com/office/drawing/2018/hyperlinkcolor" val="tx"/>
                    </a:ext>
                  </a:extLst>
                </a:hlinkClick>
              </a:rPr>
              <a:t>OhioRISE Community and Provider Training</a:t>
            </a:r>
            <a:r>
              <a:rPr lang="en-US" sz="1100" dirty="0"/>
              <a:t>.  </a:t>
            </a:r>
          </a:p>
          <a:p>
            <a:pPr marL="300038" lvl="1" indent="0">
              <a:lnSpc>
                <a:spcPct val="105000"/>
              </a:lnSpc>
              <a:buNone/>
            </a:pPr>
            <a:endParaRPr lang="en-US" sz="1300" dirty="0"/>
          </a:p>
        </p:txBody>
      </p:sp>
    </p:spTree>
    <p:extLst>
      <p:ext uri="{BB962C8B-B14F-4D97-AF65-F5344CB8AC3E}">
        <p14:creationId xmlns:p14="http://schemas.microsoft.com/office/powerpoint/2010/main" val="15125066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023CC3-C068-4F90-9F23-4989CD610608}"/>
              </a:ext>
            </a:extLst>
          </p:cNvPr>
          <p:cNvSpPr>
            <a:spLocks noGrp="1"/>
          </p:cNvSpPr>
          <p:nvPr>
            <p:ph type="title"/>
          </p:nvPr>
        </p:nvSpPr>
        <p:spPr/>
        <p:txBody>
          <a:bodyPr/>
          <a:lstStyle/>
          <a:p>
            <a:r>
              <a:rPr lang="en-US" dirty="0">
                <a:solidFill>
                  <a:srgbClr val="7FA43A"/>
                </a:solidFill>
              </a:rPr>
              <a:t>OhioRISE </a:t>
            </a:r>
            <a:br>
              <a:rPr lang="en-US" sz="3600" dirty="0">
                <a:solidFill>
                  <a:srgbClr val="7FA43A"/>
                </a:solidFill>
              </a:rPr>
            </a:br>
            <a:r>
              <a:rPr lang="en-US" sz="1300" dirty="0">
                <a:solidFill>
                  <a:srgbClr val="7FA43A"/>
                </a:solidFill>
              </a:rPr>
              <a:t>The CANS Assessment</a:t>
            </a:r>
          </a:p>
        </p:txBody>
      </p:sp>
      <p:sp>
        <p:nvSpPr>
          <p:cNvPr id="2" name="Content Placeholder 1">
            <a:extLst>
              <a:ext uri="{FF2B5EF4-FFF2-40B4-BE49-F238E27FC236}">
                <a16:creationId xmlns:a16="http://schemas.microsoft.com/office/drawing/2014/main" id="{F9335E4D-B6FF-4F28-ABED-69C0A8263252}"/>
              </a:ext>
            </a:extLst>
          </p:cNvPr>
          <p:cNvSpPr>
            <a:spLocks noGrp="1"/>
          </p:cNvSpPr>
          <p:nvPr>
            <p:ph type="body" idx="1"/>
          </p:nvPr>
        </p:nvSpPr>
        <p:spPr>
          <a:xfrm>
            <a:off x="319984" y="1133160"/>
            <a:ext cx="4044198" cy="3491279"/>
          </a:xfrm>
        </p:spPr>
        <p:txBody>
          <a:bodyPr>
            <a:noAutofit/>
          </a:bodyPr>
          <a:lstStyle/>
          <a:p>
            <a:pPr marL="0" marR="0" lvl="0" indent="0" algn="l" defTabSz="914400" rtl="0" eaLnBrk="1" fontAlgn="auto" latinLnBrk="0" hangingPunct="1">
              <a:lnSpc>
                <a:spcPct val="100000"/>
              </a:lnSpc>
              <a:spcBef>
                <a:spcPts val="0"/>
              </a:spcBef>
              <a:spcAft>
                <a:spcPts val="600"/>
              </a:spcAft>
              <a:buClr>
                <a:srgbClr val="9DC231"/>
              </a:buClr>
              <a:buSzPts val="1800"/>
              <a:buFont typeface="Wingdings" charset="2"/>
              <a:buNone/>
              <a:tabLst/>
              <a:defRPr/>
            </a:pPr>
            <a:r>
              <a:rPr kumimoji="0" lang="en-US" sz="1300" b="1" i="0" u="none" strike="noStrike" kern="0" cap="none" spc="0" normalizeH="0" baseline="0" noProof="0" dirty="0">
                <a:ln>
                  <a:noFill/>
                </a:ln>
                <a:solidFill>
                  <a:srgbClr val="7FA43A"/>
                </a:solidFill>
                <a:effectLst/>
                <a:uLnTx/>
                <a:uFillTx/>
                <a:latin typeface="+mn-lt"/>
                <a:cs typeface="Calibri" panose="020F0502020204030204" pitchFamily="34" charset="0"/>
                <a:sym typeface="Arial"/>
              </a:rPr>
              <a:t>What is a CANS Assessment?</a:t>
            </a:r>
          </a:p>
          <a:p>
            <a:pPr marL="0" marR="0" lvl="0" indent="0" algn="l" defTabSz="914400" rtl="0" eaLnBrk="1" fontAlgn="auto" latinLnBrk="0" hangingPunct="1">
              <a:lnSpc>
                <a:spcPct val="100000"/>
              </a:lnSpc>
              <a:spcBef>
                <a:spcPts val="0"/>
              </a:spcBef>
              <a:spcAft>
                <a:spcPts val="600"/>
              </a:spcAft>
              <a:buClr>
                <a:srgbClr val="9DC231"/>
              </a:buClr>
              <a:buSzPts val="1800"/>
              <a:buFont typeface="Wingdings" charset="2"/>
              <a:buNone/>
              <a:tabLst/>
              <a:defRPr/>
            </a:pPr>
            <a:r>
              <a:rPr kumimoji="0" lang="en-US" sz="13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The </a:t>
            </a:r>
            <a:r>
              <a:rPr kumimoji="0" lang="en-US" sz="13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Child and Adolescent Needs and Strengths (CANS) </a:t>
            </a:r>
            <a:r>
              <a:rPr kumimoji="0" lang="en-US" sz="13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is a functional assessment tool that:</a:t>
            </a:r>
          </a:p>
          <a:p>
            <a:pPr marL="257175" marR="0" lvl="0" indent="-257175" algn="l" defTabSz="914400" rtl="0" eaLnBrk="1" fontAlgn="auto" latinLnBrk="0" hangingPunct="1">
              <a:lnSpc>
                <a:spcPct val="100000"/>
              </a:lnSpc>
              <a:spcBef>
                <a:spcPts val="0"/>
              </a:spcBef>
              <a:spcAft>
                <a:spcPts val="200"/>
              </a:spcAft>
              <a:buClr>
                <a:srgbClr val="9DC231"/>
              </a:buClr>
              <a:buSzPts val="1800"/>
              <a:buFont typeface="Arial" panose="020B0604020202020204" pitchFamily="34" charset="0"/>
              <a:buChar char="•"/>
              <a:tabLst/>
              <a:defRPr/>
            </a:pPr>
            <a:r>
              <a:rPr kumimoji="0" lang="en-US" sz="13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Assesses both child and family </a:t>
            </a:r>
            <a:r>
              <a:rPr kumimoji="0" lang="en-US" sz="13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needs and strengths</a:t>
            </a:r>
            <a:r>
              <a:rPr kumimoji="0" lang="en-US" sz="13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a:t>
            </a:r>
          </a:p>
          <a:p>
            <a:pPr marL="257175" marR="0" lvl="0" indent="-257175" algn="l" defTabSz="914400" rtl="0" eaLnBrk="1" fontAlgn="auto" latinLnBrk="0" hangingPunct="1">
              <a:lnSpc>
                <a:spcPct val="100000"/>
              </a:lnSpc>
              <a:spcBef>
                <a:spcPts val="0"/>
              </a:spcBef>
              <a:spcAft>
                <a:spcPts val="200"/>
              </a:spcAft>
              <a:buClr>
                <a:srgbClr val="9DC231"/>
              </a:buClr>
              <a:buSzPts val="1800"/>
              <a:buFont typeface="Arial" panose="020B0604020202020204" pitchFamily="34" charset="0"/>
              <a:buChar char="•"/>
              <a:tabLst/>
              <a:defRPr/>
            </a:pPr>
            <a:r>
              <a:rPr kumimoji="0" lang="en-US" sz="13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Provides </a:t>
            </a:r>
            <a:r>
              <a:rPr kumimoji="0" lang="en-US" sz="13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decision support </a:t>
            </a:r>
            <a:r>
              <a:rPr kumimoji="0" lang="en-US" sz="13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to identify appropriate approaches.</a:t>
            </a:r>
          </a:p>
          <a:p>
            <a:pPr marL="257175" marR="0" lvl="0" indent="-257175" algn="l" defTabSz="914400" rtl="0" eaLnBrk="1" fontAlgn="auto" latinLnBrk="0" hangingPunct="1">
              <a:lnSpc>
                <a:spcPct val="100000"/>
              </a:lnSpc>
              <a:spcBef>
                <a:spcPts val="0"/>
              </a:spcBef>
              <a:spcAft>
                <a:spcPts val="200"/>
              </a:spcAft>
              <a:buClr>
                <a:srgbClr val="9DC231"/>
              </a:buClr>
              <a:buSzPts val="1800"/>
              <a:buFont typeface="Arial" panose="020B0604020202020204" pitchFamily="34" charset="0"/>
              <a:buChar char="•"/>
              <a:tabLst/>
              <a:defRPr/>
            </a:pPr>
            <a:r>
              <a:rPr kumimoji="0" lang="en-US" sz="13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Used to make OhioRISE </a:t>
            </a:r>
            <a:r>
              <a:rPr kumimoji="0" lang="en-US" sz="13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program eligibility determinations</a:t>
            </a:r>
            <a:r>
              <a:rPr kumimoji="0" lang="en-US" sz="13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a:t>
            </a:r>
          </a:p>
          <a:p>
            <a:pPr marL="257175" marR="0" lvl="0" indent="-257175" algn="l" defTabSz="914400" rtl="0" eaLnBrk="1" fontAlgn="auto" latinLnBrk="0" hangingPunct="1">
              <a:lnSpc>
                <a:spcPct val="100000"/>
              </a:lnSpc>
              <a:spcBef>
                <a:spcPts val="0"/>
              </a:spcBef>
              <a:spcAft>
                <a:spcPts val="200"/>
              </a:spcAft>
              <a:buClr>
                <a:srgbClr val="9DC231"/>
              </a:buClr>
              <a:buSzPts val="1800"/>
              <a:buFont typeface="Arial" panose="020B0604020202020204" pitchFamily="34" charset="0"/>
              <a:buChar char="•"/>
              <a:tabLst/>
              <a:defRPr/>
            </a:pPr>
            <a:r>
              <a:rPr kumimoji="0" lang="en-US" sz="13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Used to support OhioRISE </a:t>
            </a:r>
            <a:r>
              <a:rPr kumimoji="0" lang="en-US" sz="13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care planning</a:t>
            </a:r>
            <a:r>
              <a:rPr kumimoji="0" lang="en-US" sz="13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a:t>
            </a:r>
          </a:p>
          <a:p>
            <a:pPr marL="257175" marR="0" lvl="0" indent="-257175" algn="l" defTabSz="914400" rtl="0" eaLnBrk="1" fontAlgn="auto" latinLnBrk="0" hangingPunct="1">
              <a:lnSpc>
                <a:spcPct val="100000"/>
              </a:lnSpc>
              <a:spcBef>
                <a:spcPts val="0"/>
              </a:spcBef>
              <a:spcAft>
                <a:spcPts val="200"/>
              </a:spcAft>
              <a:buClr>
                <a:srgbClr val="9DC231"/>
              </a:buClr>
              <a:buSzPts val="1800"/>
              <a:buFont typeface="Arial" panose="020B0604020202020204" pitchFamily="34" charset="0"/>
              <a:buChar char="•"/>
              <a:tabLst/>
              <a:defRPr/>
            </a:pPr>
            <a:endParaRPr lang="en-US" sz="1300" dirty="0">
              <a:solidFill>
                <a:srgbClr val="4A4A4A"/>
              </a:solidFill>
              <a:latin typeface="+mn-lt"/>
              <a:cs typeface="Calibri" panose="020F0502020204030204" pitchFamily="34" charset="0"/>
            </a:endParaRPr>
          </a:p>
          <a:p>
            <a:pPr marL="0" marR="0" lvl="0" indent="0" algn="l" defTabSz="914400" rtl="0" eaLnBrk="1" fontAlgn="auto" latinLnBrk="0" hangingPunct="1">
              <a:lnSpc>
                <a:spcPct val="100000"/>
              </a:lnSpc>
              <a:spcBef>
                <a:spcPts val="0"/>
              </a:spcBef>
              <a:spcAft>
                <a:spcPts val="200"/>
              </a:spcAft>
              <a:buClr>
                <a:srgbClr val="9DC231"/>
              </a:buClr>
              <a:buSzPts val="1800"/>
              <a:buNone/>
              <a:tabLst/>
              <a:defRPr/>
            </a:pPr>
            <a:endParaRPr lang="en-US" sz="1300" dirty="0">
              <a:solidFill>
                <a:srgbClr val="4A4A4A"/>
              </a:solidFill>
              <a:latin typeface="+mn-lt"/>
              <a:cs typeface="Calibri" panose="020F0502020204030204" pitchFamily="34" charset="0"/>
            </a:endParaRPr>
          </a:p>
        </p:txBody>
      </p:sp>
      <p:sp>
        <p:nvSpPr>
          <p:cNvPr id="4" name="Content Placeholder 1">
            <a:extLst>
              <a:ext uri="{FF2B5EF4-FFF2-40B4-BE49-F238E27FC236}">
                <a16:creationId xmlns:a16="http://schemas.microsoft.com/office/drawing/2014/main" id="{66DC90E9-F219-42C9-8CE5-AE8CFDFC6C2A}"/>
              </a:ext>
            </a:extLst>
          </p:cNvPr>
          <p:cNvSpPr txBox="1">
            <a:spLocks/>
          </p:cNvSpPr>
          <p:nvPr/>
        </p:nvSpPr>
        <p:spPr>
          <a:xfrm>
            <a:off x="4572000" y="1133160"/>
            <a:ext cx="4252016" cy="356615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257175" marR="0" lvl="0" indent="-257175" algn="l" rtl="0">
              <a:lnSpc>
                <a:spcPct val="115000"/>
              </a:lnSpc>
              <a:spcBef>
                <a:spcPts val="0"/>
              </a:spcBef>
              <a:spcAft>
                <a:spcPts val="0"/>
              </a:spcAft>
              <a:buClr>
                <a:srgbClr val="9DC231"/>
              </a:buClr>
              <a:buSzPts val="1800"/>
              <a:buFont typeface="Wingdings" charset="2"/>
              <a:buChar char="§"/>
              <a:defRPr sz="1400" b="0" i="0" u="none" strike="noStrike" cap="none">
                <a:solidFill>
                  <a:schemeClr val="dk2"/>
                </a:solidFill>
                <a:latin typeface="Arial" panose="020B0604020202020204" pitchFamily="34" charset="0"/>
                <a:ea typeface="Arial" panose="020B0604020202020204" pitchFamily="34" charset="0"/>
                <a:cs typeface="Arial" panose="020B0604020202020204" pitchFamily="34" charset="0"/>
                <a:sym typeface="Arial"/>
              </a:defRPr>
            </a:lvl1pPr>
            <a:lvl2pPr marL="557213" marR="0" lvl="1" indent="-214313"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2pPr>
            <a:lvl3pPr marL="857250" marR="0" lvl="2"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3pPr>
            <a:lvl4pPr marL="1200150" marR="0" lvl="3"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4pPr>
            <a:lvl5pPr marL="1543050" marR="0" lvl="4" indent="-171450" algn="l" rtl="0">
              <a:lnSpc>
                <a:spcPct val="115000"/>
              </a:lnSpc>
              <a:spcBef>
                <a:spcPts val="0"/>
              </a:spcBef>
              <a:spcAft>
                <a:spcPts val="0"/>
              </a:spcAft>
              <a:buClr>
                <a:srgbClr val="9DC231"/>
              </a:buClr>
              <a:buSzPts val="1400"/>
              <a:buFont typeface="Wingdings" charset="2"/>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600"/>
              </a:spcAft>
              <a:buClr>
                <a:srgbClr val="9DC231"/>
              </a:buClr>
              <a:buSzPts val="1800"/>
              <a:buFont typeface="Wingdings" charset="2"/>
              <a:buNone/>
              <a:tabLst/>
              <a:defRPr/>
            </a:pPr>
            <a:r>
              <a:rPr kumimoji="0" lang="en-US" sz="1400" b="1" i="0" u="none" strike="noStrike" kern="0" cap="none" spc="0" normalizeH="0" baseline="0" noProof="0" dirty="0">
                <a:ln>
                  <a:noFill/>
                </a:ln>
                <a:solidFill>
                  <a:srgbClr val="7FA43A"/>
                </a:solidFill>
                <a:effectLst/>
                <a:uLnTx/>
                <a:uFillTx/>
                <a:latin typeface="+mn-lt"/>
                <a:cs typeface="Calibri" panose="020F0502020204030204" pitchFamily="34" charset="0"/>
                <a:sym typeface="Arial"/>
              </a:rPr>
              <a:t>There are two type of CANS Assessments</a:t>
            </a:r>
          </a:p>
          <a:p>
            <a:pPr marL="257175" marR="0" lvl="0" indent="-257175" algn="l" defTabSz="914400" rtl="0" eaLnBrk="1" fontAlgn="auto" latinLnBrk="0" hangingPunct="1">
              <a:lnSpc>
                <a:spcPct val="100000"/>
              </a:lnSpc>
              <a:spcBef>
                <a:spcPts val="0"/>
              </a:spcBef>
              <a:spcAft>
                <a:spcPts val="200"/>
              </a:spcAft>
              <a:buClr>
                <a:srgbClr val="9DC231"/>
              </a:buClr>
              <a:buSzPts val="1800"/>
              <a:buFont typeface="Arial" panose="020B0604020202020204" pitchFamily="34" charset="0"/>
              <a:buChar char="•"/>
              <a:tabLst/>
              <a:defRPr/>
            </a:pPr>
            <a:r>
              <a:rPr kumimoji="0" lang="en-US" sz="13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Brief CANS:</a:t>
            </a:r>
          </a:p>
          <a:p>
            <a:pPr marL="742950" marR="0" lvl="1" indent="-285750" algn="l" defTabSz="914400" rtl="0" eaLnBrk="1" fontAlgn="auto" latinLnBrk="0" hangingPunct="1">
              <a:lnSpc>
                <a:spcPct val="100000"/>
              </a:lnSpc>
              <a:spcBef>
                <a:spcPts val="0"/>
              </a:spcBef>
              <a:spcAft>
                <a:spcPts val="200"/>
              </a:spcAft>
              <a:buClr>
                <a:srgbClr val="9DC231"/>
              </a:buClr>
              <a:buSzPts val="1400"/>
              <a:buFont typeface="Arial" panose="020B0604020202020204" pitchFamily="34" charset="0"/>
              <a:buChar char="•"/>
              <a:tabLst/>
              <a:defRPr/>
            </a:pPr>
            <a:r>
              <a:rPr kumimoji="0" lang="en-US" sz="13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Used as an </a:t>
            </a:r>
            <a:r>
              <a:rPr kumimoji="0" lang="en-US" sz="13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‘initial’ </a:t>
            </a:r>
            <a:r>
              <a:rPr kumimoji="0" lang="en-US" sz="13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assessment…..</a:t>
            </a:r>
          </a:p>
          <a:p>
            <a:pPr marL="742950" marR="0" lvl="1" indent="-285750" algn="l" defTabSz="914400" rtl="0" eaLnBrk="1" fontAlgn="auto" latinLnBrk="0" hangingPunct="1">
              <a:lnSpc>
                <a:spcPct val="100000"/>
              </a:lnSpc>
              <a:spcBef>
                <a:spcPts val="0"/>
              </a:spcBef>
              <a:spcAft>
                <a:spcPts val="600"/>
              </a:spcAft>
              <a:buClr>
                <a:srgbClr val="9DC231"/>
              </a:buClr>
              <a:buSzPts val="1400"/>
              <a:buFont typeface="Arial" panose="020B0604020202020204" pitchFamily="34" charset="0"/>
              <a:buChar char="•"/>
              <a:tabLst/>
              <a:defRPr/>
            </a:pPr>
            <a:r>
              <a:rPr kumimoji="0" lang="en-US" sz="13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Includes core items to determine eligibility, tier of care coordination, qualified residential treatment program (QRTP) level of care (LOC), recommendations for care.</a:t>
            </a:r>
          </a:p>
          <a:p>
            <a:pPr marL="257175" marR="0" lvl="0" indent="-257175" algn="l" defTabSz="914400" rtl="0" eaLnBrk="1" fontAlgn="auto" latinLnBrk="0" hangingPunct="1">
              <a:lnSpc>
                <a:spcPct val="100000"/>
              </a:lnSpc>
              <a:spcBef>
                <a:spcPts val="0"/>
              </a:spcBef>
              <a:spcAft>
                <a:spcPts val="200"/>
              </a:spcAft>
              <a:buClr>
                <a:srgbClr val="9DC231"/>
              </a:buClr>
              <a:buSzPts val="1800"/>
              <a:buFont typeface="Arial" panose="020B0604020202020204" pitchFamily="34" charset="0"/>
              <a:buChar char="•"/>
              <a:tabLst/>
              <a:defRPr/>
            </a:pPr>
            <a:r>
              <a:rPr kumimoji="0" lang="en-US" sz="1300" b="1"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Comprehensive CANS:</a:t>
            </a:r>
          </a:p>
          <a:p>
            <a:pPr marL="742950" marR="0" lvl="1" indent="-285750" algn="l" defTabSz="914400" rtl="0" eaLnBrk="1" fontAlgn="auto" latinLnBrk="0" hangingPunct="1">
              <a:lnSpc>
                <a:spcPct val="100000"/>
              </a:lnSpc>
              <a:spcBef>
                <a:spcPts val="0"/>
              </a:spcBef>
              <a:spcAft>
                <a:spcPts val="200"/>
              </a:spcAft>
              <a:buClr>
                <a:srgbClr val="9DC231"/>
              </a:buClr>
              <a:buSzPts val="1400"/>
              <a:buFont typeface="Arial" panose="020B0604020202020204" pitchFamily="34" charset="0"/>
              <a:buChar char="•"/>
              <a:tabLst/>
              <a:defRPr/>
            </a:pPr>
            <a:r>
              <a:rPr kumimoji="0" lang="en-US" sz="13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Used for ‘ongoing’ assessments – expands items in Brief CANS to improve care planning and coordination </a:t>
            </a:r>
          </a:p>
          <a:p>
            <a:pPr marL="757237" lvl="2" indent="0">
              <a:lnSpc>
                <a:spcPct val="100000"/>
              </a:lnSpc>
              <a:spcAft>
                <a:spcPts val="200"/>
              </a:spcAft>
              <a:buNone/>
              <a:defRPr/>
            </a:pPr>
            <a:r>
              <a:rPr kumimoji="0" lang="en-US" sz="1300" b="0" i="1" u="none" strike="noStrike" kern="0" cap="none" spc="0" normalizeH="0" baseline="0" noProof="0" dirty="0">
                <a:ln>
                  <a:noFill/>
                </a:ln>
                <a:solidFill>
                  <a:schemeClr val="tx1"/>
                </a:solidFill>
                <a:effectLst/>
                <a:uLnTx/>
                <a:uFillTx/>
                <a:latin typeface="+mn-lt"/>
                <a:cs typeface="Calibri" panose="020F0502020204030204" pitchFamily="34" charset="0"/>
                <a:sym typeface="Arial"/>
              </a:rPr>
              <a:t>(Could be used at time of initial assessment if preferred by assessor)</a:t>
            </a:r>
          </a:p>
          <a:p>
            <a:pPr marL="742950" marR="0" lvl="1" indent="-285750" algn="l" defTabSz="914400" rtl="0" eaLnBrk="1" fontAlgn="auto" latinLnBrk="0" hangingPunct="1">
              <a:lnSpc>
                <a:spcPct val="100000"/>
              </a:lnSpc>
              <a:spcBef>
                <a:spcPts val="0"/>
              </a:spcBef>
              <a:spcAft>
                <a:spcPts val="200"/>
              </a:spcAft>
              <a:buClr>
                <a:srgbClr val="9DC231"/>
              </a:buClr>
              <a:buSzPts val="1400"/>
              <a:buFont typeface="Arial" panose="020B0604020202020204" pitchFamily="34" charset="0"/>
              <a:buChar char="•"/>
              <a:tabLst/>
              <a:defRPr/>
            </a:pPr>
            <a:r>
              <a:rPr kumimoji="0" lang="en-US" sz="1300" b="0" i="0" u="none" strike="noStrike" kern="0" cap="none" spc="0" normalizeH="0" baseline="0" noProof="0" dirty="0">
                <a:ln>
                  <a:noFill/>
                </a:ln>
                <a:solidFill>
                  <a:schemeClr val="tx1"/>
                </a:solidFill>
                <a:effectLst/>
                <a:uLnTx/>
                <a:uFillTx/>
                <a:latin typeface="+mn-lt"/>
                <a:cs typeface="Calibri" panose="020F0502020204030204" pitchFamily="34" charset="0"/>
                <a:sym typeface="Arial"/>
              </a:rPr>
              <a:t>Additional modules are triggered by responses on specific items, such as sexually problematic behavior, runaway, adjustment to trauma.</a:t>
            </a:r>
          </a:p>
          <a:p>
            <a:pPr marL="742950" marR="0" lvl="1" indent="-285750" algn="l" defTabSz="914400" rtl="0" eaLnBrk="1" fontAlgn="auto" latinLnBrk="0" hangingPunct="1">
              <a:lnSpc>
                <a:spcPct val="100000"/>
              </a:lnSpc>
              <a:spcBef>
                <a:spcPts val="0"/>
              </a:spcBef>
              <a:spcAft>
                <a:spcPts val="200"/>
              </a:spcAft>
              <a:buClr>
                <a:srgbClr val="9DC231"/>
              </a:buClr>
              <a:buSzPts val="1400"/>
              <a:buFont typeface="Arial" panose="020B0604020202020204" pitchFamily="34" charset="0"/>
              <a:buChar char="•"/>
              <a:tabLst/>
              <a:defRPr/>
            </a:pPr>
            <a:endParaRPr kumimoji="0" lang="en-US" sz="1100" b="0" i="0" u="none" strike="noStrike" kern="0" cap="none" spc="0" normalizeH="0" baseline="0" noProof="0" dirty="0">
              <a:ln>
                <a:noFill/>
              </a:ln>
              <a:solidFill>
                <a:srgbClr val="4A4A4A"/>
              </a:solidFill>
              <a:effectLst/>
              <a:uLnTx/>
              <a:uFillTx/>
              <a:latin typeface="+mn-lt"/>
              <a:cs typeface="Calibri" panose="020F0502020204030204" pitchFamily="34" charset="0"/>
              <a:sym typeface="Arial"/>
            </a:endParaRPr>
          </a:p>
          <a:p>
            <a:pPr>
              <a:lnSpc>
                <a:spcPct val="100000"/>
              </a:lnSpc>
              <a:spcAft>
                <a:spcPts val="200"/>
              </a:spcAft>
              <a:buFont typeface="Arial" panose="020B0604020202020204" pitchFamily="34" charset="0"/>
              <a:buChar char="•"/>
              <a:defRPr/>
            </a:pPr>
            <a:endParaRPr lang="en-US" sz="1200" dirty="0">
              <a:solidFill>
                <a:srgbClr val="4A4A4A"/>
              </a:solidFill>
              <a:latin typeface="+mn-lt"/>
              <a:cs typeface="Calibri" panose="020F0502020204030204" pitchFamily="34" charset="0"/>
            </a:endParaRPr>
          </a:p>
          <a:p>
            <a:pPr marL="0" indent="0">
              <a:lnSpc>
                <a:spcPct val="100000"/>
              </a:lnSpc>
              <a:spcAft>
                <a:spcPts val="200"/>
              </a:spcAft>
              <a:buFont typeface="Wingdings" charset="2"/>
              <a:buNone/>
              <a:defRPr/>
            </a:pPr>
            <a:endParaRPr lang="en-US" sz="1100" dirty="0">
              <a:solidFill>
                <a:srgbClr val="4A4A4A"/>
              </a:solidFill>
              <a:latin typeface="+mn-lt"/>
              <a:cs typeface="Calibri" panose="020F0502020204030204" pitchFamily="34" charset="0"/>
            </a:endParaRPr>
          </a:p>
        </p:txBody>
      </p:sp>
    </p:spTree>
    <p:extLst>
      <p:ext uri="{BB962C8B-B14F-4D97-AF65-F5344CB8AC3E}">
        <p14:creationId xmlns:p14="http://schemas.microsoft.com/office/powerpoint/2010/main" val="15091819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023CC3-C068-4F90-9F23-4989CD610608}"/>
              </a:ext>
            </a:extLst>
          </p:cNvPr>
          <p:cNvSpPr>
            <a:spLocks noGrp="1"/>
          </p:cNvSpPr>
          <p:nvPr>
            <p:ph type="title"/>
          </p:nvPr>
        </p:nvSpPr>
        <p:spPr>
          <a:xfrm>
            <a:off x="311700" y="208475"/>
            <a:ext cx="8520600" cy="572700"/>
          </a:xfrm>
        </p:spPr>
        <p:txBody>
          <a:bodyPr wrap="square" anchor="t">
            <a:normAutofit fontScale="90000"/>
          </a:bodyPr>
          <a:lstStyle/>
          <a:p>
            <a:pPr>
              <a:lnSpc>
                <a:spcPct val="90000"/>
              </a:lnSpc>
            </a:pPr>
            <a:r>
              <a:rPr lang="en-US" dirty="0"/>
              <a:t>OhioRISE </a:t>
            </a:r>
            <a:br>
              <a:rPr lang="en-US" sz="1400" dirty="0"/>
            </a:br>
            <a:r>
              <a:rPr lang="en-US" sz="1400" dirty="0"/>
              <a:t>CANS Resources</a:t>
            </a:r>
          </a:p>
        </p:txBody>
      </p:sp>
      <p:sp>
        <p:nvSpPr>
          <p:cNvPr id="2" name="Content Placeholder 1">
            <a:extLst>
              <a:ext uri="{FF2B5EF4-FFF2-40B4-BE49-F238E27FC236}">
                <a16:creationId xmlns:a16="http://schemas.microsoft.com/office/drawing/2014/main" id="{F9335E4D-B6FF-4F28-ABED-69C0A8263252}"/>
              </a:ext>
            </a:extLst>
          </p:cNvPr>
          <p:cNvSpPr>
            <a:spLocks noGrp="1"/>
          </p:cNvSpPr>
          <p:nvPr>
            <p:ph type="body" idx="1"/>
          </p:nvPr>
        </p:nvSpPr>
        <p:spPr>
          <a:xfrm>
            <a:off x="311700" y="900522"/>
            <a:ext cx="8520600" cy="3416400"/>
          </a:xfrm>
        </p:spPr>
        <p:txBody>
          <a:bodyPr wrap="square" anchor="t">
            <a:normAutofit/>
          </a:bodyPr>
          <a:lstStyle/>
          <a:p>
            <a:pPr marL="0" indent="0">
              <a:lnSpc>
                <a:spcPct val="105000"/>
              </a:lnSpc>
              <a:spcAft>
                <a:spcPts val="600"/>
              </a:spcAft>
              <a:buNone/>
            </a:pPr>
            <a:r>
              <a:rPr lang="en-US" sz="1100" dirty="0">
                <a:solidFill>
                  <a:schemeClr val="tx1"/>
                </a:solidFill>
              </a:rPr>
              <a:t>The new OhioRISE program will use the Ohio Children’s Initiative Child and Adolescent Needs and Strengths (CANS) tool to establish eligibility. The CANS was developed with leadership from Governor DeWine’s Children’s Initiatives and Ohio’s child-serving state agencies and is used by a wide variety of providers to inform care planning and decision-making for children and adolescents with behavioral health needs. Certified Ohio Children’s Initiative CANS assessors are expected to use the CANS to gather all information about the child/youth and family story to describe their strengths and needs.</a:t>
            </a:r>
          </a:p>
          <a:p>
            <a:pPr marL="0" marR="0" lvl="0" indent="0" defTabSz="914400" rtl="0" eaLnBrk="1" fontAlgn="auto" latinLnBrk="0" hangingPunct="1">
              <a:lnSpc>
                <a:spcPct val="105000"/>
              </a:lnSpc>
              <a:spcBef>
                <a:spcPts val="0"/>
              </a:spcBef>
              <a:spcAft>
                <a:spcPts val="600"/>
              </a:spcAft>
              <a:buClr>
                <a:srgbClr val="9DC231"/>
              </a:buClr>
              <a:buSzPts val="1800"/>
              <a:buFont typeface="Wingdings" charset="2"/>
              <a:buNone/>
              <a:tabLst/>
              <a:defRPr/>
            </a:pPr>
            <a:endParaRPr kumimoji="0" lang="en-US" sz="1100" b="0" i="0" u="none" strike="noStrike" kern="0" cap="none" spc="0" normalizeH="0" baseline="0" noProof="0" dirty="0">
              <a:ln>
                <a:noFill/>
              </a:ln>
              <a:solidFill>
                <a:schemeClr val="tx1"/>
              </a:solidFill>
              <a:effectLst/>
              <a:uLnTx/>
              <a:uFillTx/>
            </a:endParaRPr>
          </a:p>
          <a:p>
            <a:pPr marL="0" marR="0" lvl="0" indent="0" defTabSz="914400" rtl="0" eaLnBrk="1" fontAlgn="auto" latinLnBrk="0" hangingPunct="1">
              <a:lnSpc>
                <a:spcPct val="105000"/>
              </a:lnSpc>
              <a:spcBef>
                <a:spcPts val="0"/>
              </a:spcBef>
              <a:spcAft>
                <a:spcPts val="600"/>
              </a:spcAft>
              <a:buClr>
                <a:srgbClr val="9DC231"/>
              </a:buClr>
              <a:buSzPts val="1800"/>
              <a:buFont typeface="Wingdings" charset="2"/>
              <a:buNone/>
              <a:tabLst/>
              <a:defRPr/>
            </a:pPr>
            <a:r>
              <a:rPr kumimoji="0" lang="en-US" sz="1100" b="0" i="0" u="none" strike="noStrike" kern="0" cap="none" spc="0" normalizeH="0" baseline="0" noProof="0" dirty="0">
                <a:ln>
                  <a:noFill/>
                </a:ln>
                <a:solidFill>
                  <a:schemeClr val="tx1"/>
                </a:solidFill>
                <a:effectLst/>
                <a:uLnTx/>
                <a:uFillTx/>
              </a:rPr>
              <a:t>Visit </a:t>
            </a:r>
            <a:r>
              <a:rPr kumimoji="0" lang="en-US" sz="1100" b="1" i="0" u="none" strike="noStrike" kern="0" cap="none" spc="0" normalizeH="0" baseline="0" noProof="0" dirty="0">
                <a:ln>
                  <a:noFill/>
                </a:ln>
                <a:solidFill>
                  <a:schemeClr val="tx1"/>
                </a:solidFill>
                <a:effectLst/>
                <a:uLnTx/>
                <a:uFillTx/>
                <a:hlinkClick r:id="rId2">
                  <a:extLst>
                    <a:ext uri="{A12FA001-AC4F-418D-AE19-62706E023703}">
                      <ahyp:hlinkClr xmlns:ahyp="http://schemas.microsoft.com/office/drawing/2018/hyperlinkcolor" val="tx"/>
                    </a:ext>
                  </a:extLst>
                </a:hlinkClick>
              </a:rPr>
              <a:t>Child and Adolescent Needs and Strengths Resources</a:t>
            </a:r>
            <a:r>
              <a:rPr lang="en-US" sz="1100" dirty="0">
                <a:solidFill>
                  <a:schemeClr val="tx1"/>
                </a:solidFill>
              </a:rPr>
              <a:t> for more information regarding the CANS tool. </a:t>
            </a:r>
            <a:endParaRPr kumimoji="0" lang="en-US" sz="1100" b="0" i="0" u="none" strike="noStrike" kern="0" cap="none" spc="0" normalizeH="0" baseline="0" noProof="0" dirty="0">
              <a:ln>
                <a:noFill/>
              </a:ln>
              <a:solidFill>
                <a:schemeClr val="tx1"/>
              </a:solidFill>
              <a:effectLst/>
              <a:uLnTx/>
              <a:uFillTx/>
            </a:endParaRPr>
          </a:p>
          <a:p>
            <a:pPr>
              <a:lnSpc>
                <a:spcPct val="105000"/>
              </a:lnSpc>
              <a:spcAft>
                <a:spcPts val="600"/>
              </a:spcAft>
            </a:pPr>
            <a:r>
              <a:rPr lang="en-US" sz="1100" dirty="0">
                <a:solidFill>
                  <a:schemeClr val="tx1"/>
                </a:solidFill>
              </a:rPr>
              <a:t>How to Obtain Ohio Children’s Initiative CANS Certification</a:t>
            </a:r>
          </a:p>
          <a:p>
            <a:pPr>
              <a:lnSpc>
                <a:spcPct val="105000"/>
              </a:lnSpc>
              <a:spcAft>
                <a:spcPts val="600"/>
              </a:spcAft>
            </a:pPr>
            <a:r>
              <a:rPr lang="en-US" sz="1100" dirty="0">
                <a:solidFill>
                  <a:schemeClr val="tx1"/>
                </a:solidFill>
              </a:rPr>
              <a:t>Billing for CANS Assessments</a:t>
            </a:r>
          </a:p>
          <a:p>
            <a:pPr>
              <a:lnSpc>
                <a:spcPct val="105000"/>
              </a:lnSpc>
              <a:spcAft>
                <a:spcPts val="600"/>
              </a:spcAft>
            </a:pPr>
            <a:r>
              <a:rPr lang="en-US" sz="1100" dirty="0">
                <a:solidFill>
                  <a:schemeClr val="tx1"/>
                </a:solidFill>
              </a:rPr>
              <a:t>CANS IT System Training</a:t>
            </a:r>
          </a:p>
          <a:p>
            <a:pPr>
              <a:lnSpc>
                <a:spcPct val="105000"/>
              </a:lnSpc>
              <a:spcAft>
                <a:spcPts val="600"/>
              </a:spcAft>
            </a:pPr>
            <a:r>
              <a:rPr lang="en-US" sz="1100" dirty="0">
                <a:solidFill>
                  <a:schemeClr val="tx1"/>
                </a:solidFill>
              </a:rPr>
              <a:t>Access the CANS IT System</a:t>
            </a:r>
          </a:p>
          <a:p>
            <a:pPr>
              <a:lnSpc>
                <a:spcPct val="105000"/>
              </a:lnSpc>
              <a:spcAft>
                <a:spcPts val="600"/>
              </a:spcAft>
            </a:pPr>
            <a:r>
              <a:rPr lang="en-US" sz="1100" dirty="0">
                <a:solidFill>
                  <a:schemeClr val="tx1"/>
                </a:solidFill>
              </a:rPr>
              <a:t>Contacts for Support </a:t>
            </a:r>
          </a:p>
        </p:txBody>
      </p:sp>
    </p:spTree>
    <p:extLst>
      <p:ext uri="{BB962C8B-B14F-4D97-AF65-F5344CB8AC3E}">
        <p14:creationId xmlns:p14="http://schemas.microsoft.com/office/powerpoint/2010/main" val="20513592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DFB3A47-1B73-479B-98C0-AE24AB9EDFC7}"/>
              </a:ext>
            </a:extLst>
          </p:cNvPr>
          <p:cNvSpPr>
            <a:spLocks noGrp="1"/>
          </p:cNvSpPr>
          <p:nvPr>
            <p:ph type="title"/>
          </p:nvPr>
        </p:nvSpPr>
        <p:spPr/>
        <p:txBody>
          <a:bodyPr>
            <a:noAutofit/>
          </a:bodyPr>
          <a:lstStyle/>
          <a:p>
            <a:pPr algn="l"/>
            <a:r>
              <a:rPr lang="en-US" sz="4000" dirty="0">
                <a:solidFill>
                  <a:schemeClr val="bg1"/>
                </a:solidFill>
              </a:rPr>
              <a:t>Contact Buckeye</a:t>
            </a:r>
          </a:p>
        </p:txBody>
      </p:sp>
      <p:sp>
        <p:nvSpPr>
          <p:cNvPr id="3" name="Slide Number Placeholder 2">
            <a:extLst>
              <a:ext uri="{C183D7F6-B498-43B3-948B-1728B52AA6E4}">
                <adec:decorative xmlns:adec="http://schemas.microsoft.com/office/drawing/2017/decorative" val="1"/>
              </a:ext>
            </a:extLst>
          </p:cNvPr>
          <p:cNvSpPr>
            <a:spLocks noGrp="1"/>
          </p:cNvSpPr>
          <p:nvPr>
            <p:ph type="sldNum" idx="4294967295"/>
          </p:nvPr>
        </p:nvSpPr>
        <p:spPr>
          <a:xfrm>
            <a:off x="8594725" y="4662488"/>
            <a:ext cx="549275" cy="393700"/>
          </a:xfrm>
        </p:spPr>
        <p:txBody>
          <a:bodyPr/>
          <a:lstStyle/>
          <a:p>
            <a:pPr>
              <a:defRPr/>
            </a:pPr>
            <a:fld id="{A82B1892-D5C0-48B9-AA2C-F222128CC2C4}" type="slidenum">
              <a:rPr lang="en-US" smtClean="0"/>
              <a:pPr>
                <a:defRPr/>
              </a:pPr>
              <a:t>56</a:t>
            </a:fld>
            <a:endParaRPr lang="en-US"/>
          </a:p>
        </p:txBody>
      </p:sp>
    </p:spTree>
    <p:extLst>
      <p:ext uri="{BB962C8B-B14F-4D97-AF65-F5344CB8AC3E}">
        <p14:creationId xmlns:p14="http://schemas.microsoft.com/office/powerpoint/2010/main" val="15801756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77150-BD84-4B26-9626-F6826C17D0A3}"/>
              </a:ext>
            </a:extLst>
          </p:cNvPr>
          <p:cNvSpPr>
            <a:spLocks noGrp="1"/>
          </p:cNvSpPr>
          <p:nvPr>
            <p:ph type="title"/>
          </p:nvPr>
        </p:nvSpPr>
        <p:spPr/>
        <p:txBody>
          <a:bodyPr anchor="ctr">
            <a:noAutofit/>
          </a:bodyPr>
          <a:lstStyle/>
          <a:p>
            <a:r>
              <a:rPr lang="en-US" dirty="0">
                <a:solidFill>
                  <a:srgbClr val="7FA43A"/>
                </a:solidFill>
              </a:rPr>
              <a:t>Contact Us</a:t>
            </a:r>
          </a:p>
        </p:txBody>
      </p:sp>
      <p:pic>
        <p:nvPicPr>
          <p:cNvPr id="5" name="Content Placeholder 4">
            <a:extLst>
              <a:ext uri="{FF2B5EF4-FFF2-40B4-BE49-F238E27FC236}">
                <a16:creationId xmlns:a16="http://schemas.microsoft.com/office/drawing/2014/main" id="{9A7E6891-227F-4C44-AB23-82D8EDFB236A}"/>
              </a:ext>
              <a:ext uri="{C183D7F6-B498-43B3-948B-1728B52AA6E4}">
                <adec:decorative xmlns:adec="http://schemas.microsoft.com/office/drawing/2017/decorative" val="1"/>
              </a:ext>
            </a:extLst>
          </p:cNvPr>
          <p:cNvPicPr>
            <a:picLocks noGrp="1" noChangeAspect="1"/>
          </p:cNvPicPr>
          <p:nvPr>
            <p:ph idx="4294967295"/>
          </p:nvPr>
        </p:nvPicPr>
        <p:blipFill>
          <a:blip r:embed="rId2"/>
          <a:srcRect/>
          <a:stretch/>
        </p:blipFill>
        <p:spPr>
          <a:xfrm>
            <a:off x="415233" y="1016275"/>
            <a:ext cx="904875" cy="904875"/>
          </a:xfrm>
        </p:spPr>
      </p:pic>
      <p:sp>
        <p:nvSpPr>
          <p:cNvPr id="7" name="TextBox 6">
            <a:extLst>
              <a:ext uri="{FF2B5EF4-FFF2-40B4-BE49-F238E27FC236}">
                <a16:creationId xmlns:a16="http://schemas.microsoft.com/office/drawing/2014/main" id="{02FAA0F7-6BC6-4263-8A2D-7E16E779B2E2}"/>
              </a:ext>
            </a:extLst>
          </p:cNvPr>
          <p:cNvSpPr txBox="1"/>
          <p:nvPr/>
        </p:nvSpPr>
        <p:spPr>
          <a:xfrm>
            <a:off x="1623545" y="1081805"/>
            <a:ext cx="6757130" cy="584775"/>
          </a:xfrm>
          <a:prstGeom prst="rect">
            <a:avLst/>
          </a:prstGeom>
          <a:noFill/>
        </p:spPr>
        <p:txBody>
          <a:bodyPr wrap="square">
            <a:spAutoFit/>
          </a:bodyPr>
          <a:lstStyle/>
          <a:p>
            <a:r>
              <a:rPr lang="en-US" sz="1600" dirty="0">
                <a:solidFill>
                  <a:schemeClr val="tx1"/>
                </a:solidFill>
              </a:rPr>
              <a:t>Our helpful Provider Services representatives are available to take your call at 866-296-8731 Monday through Friday from 7 a.m. to 8:00 p.m.</a:t>
            </a:r>
          </a:p>
        </p:txBody>
      </p:sp>
      <p:pic>
        <p:nvPicPr>
          <p:cNvPr id="9" name="Picture 8">
            <a:extLst>
              <a:ext uri="{FF2B5EF4-FFF2-40B4-BE49-F238E27FC236}">
                <a16:creationId xmlns:a16="http://schemas.microsoft.com/office/drawing/2014/main" id="{5C29D1A1-16A5-492E-ABC3-12DD0FA4C0C1}"/>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415233" y="2445970"/>
            <a:ext cx="904875" cy="904875"/>
          </a:xfrm>
          <a:prstGeom prst="rect">
            <a:avLst/>
          </a:prstGeom>
        </p:spPr>
      </p:pic>
      <p:sp>
        <p:nvSpPr>
          <p:cNvPr id="11" name="TextBox 10">
            <a:extLst>
              <a:ext uri="{FF2B5EF4-FFF2-40B4-BE49-F238E27FC236}">
                <a16:creationId xmlns:a16="http://schemas.microsoft.com/office/drawing/2014/main" id="{87EF657E-CCA2-47F6-8D75-85F007063278}"/>
              </a:ext>
            </a:extLst>
          </p:cNvPr>
          <p:cNvSpPr txBox="1"/>
          <p:nvPr/>
        </p:nvSpPr>
        <p:spPr>
          <a:xfrm>
            <a:off x="1628775" y="2156251"/>
            <a:ext cx="3676650" cy="830997"/>
          </a:xfrm>
          <a:prstGeom prst="rect">
            <a:avLst/>
          </a:prstGeom>
          <a:noFill/>
        </p:spPr>
        <p:txBody>
          <a:bodyPr wrap="square">
            <a:spAutoFit/>
          </a:bodyPr>
          <a:lstStyle/>
          <a:p>
            <a:r>
              <a:rPr lang="en-US" sz="1600" dirty="0">
                <a:solidFill>
                  <a:schemeClr val="tx1"/>
                </a:solidFill>
              </a:rPr>
              <a:t>Send a secure message on our portal:</a:t>
            </a:r>
          </a:p>
          <a:p>
            <a:endParaRPr lang="en-US" sz="1600" dirty="0">
              <a:solidFill>
                <a:schemeClr val="bg2"/>
              </a:solidFill>
            </a:endParaRPr>
          </a:p>
          <a:p>
            <a:pPr lvl="2"/>
            <a:r>
              <a:rPr lang="en-US" sz="1600" dirty="0">
                <a:solidFill>
                  <a:schemeClr val="bg2"/>
                </a:solidFill>
              </a:rPr>
              <a:t>      	</a:t>
            </a:r>
          </a:p>
        </p:txBody>
      </p:sp>
      <p:pic>
        <p:nvPicPr>
          <p:cNvPr id="19" name="Graphic 18" descr="Badge 1 with solid fill">
            <a:extLst>
              <a:ext uri="{FF2B5EF4-FFF2-40B4-BE49-F238E27FC236}">
                <a16:creationId xmlns:a16="http://schemas.microsoft.com/office/drawing/2014/main" id="{4E41A9D3-2330-437E-8F1C-030C9A07C28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628774" y="2533599"/>
            <a:ext cx="379669" cy="379669"/>
          </a:xfrm>
          <a:prstGeom prst="rect">
            <a:avLst/>
          </a:prstGeom>
        </p:spPr>
      </p:pic>
      <p:sp>
        <p:nvSpPr>
          <p:cNvPr id="24" name="TextBox 23">
            <a:extLst>
              <a:ext uri="{FF2B5EF4-FFF2-40B4-BE49-F238E27FC236}">
                <a16:creationId xmlns:a16="http://schemas.microsoft.com/office/drawing/2014/main" id="{B399FC6C-337A-490B-9789-E1E83DEF1199}"/>
              </a:ext>
            </a:extLst>
          </p:cNvPr>
          <p:cNvSpPr txBox="1"/>
          <p:nvPr/>
        </p:nvSpPr>
        <p:spPr>
          <a:xfrm>
            <a:off x="2003214" y="2588131"/>
            <a:ext cx="1943161" cy="338554"/>
          </a:xfrm>
          <a:prstGeom prst="rect">
            <a:avLst/>
          </a:prstGeom>
          <a:noFill/>
        </p:spPr>
        <p:txBody>
          <a:bodyPr wrap="none" rtlCol="0">
            <a:spAutoFit/>
          </a:bodyPr>
          <a:lstStyle/>
          <a:p>
            <a:pPr algn="l"/>
            <a:r>
              <a:rPr lang="en-US" sz="1600" b="0" i="0" u="sng">
                <a:solidFill>
                  <a:srgbClr val="7FA43A"/>
                </a:solidFill>
                <a:effectLst/>
                <a:latin typeface="Arial" panose="020B0604020202020204" pitchFamily="34" charset="0"/>
                <a:hlinkClick r:id="rId5">
                  <a:extLst>
                    <a:ext uri="{A12FA001-AC4F-418D-AE19-62706E023703}">
                      <ahyp:hlinkClr xmlns:ahyp="http://schemas.microsoft.com/office/drawing/2018/hyperlinkcolor" val="tx"/>
                    </a:ext>
                  </a:extLst>
                </a:hlinkClick>
              </a:rPr>
              <a:t>Log in to the portal</a:t>
            </a:r>
            <a:r>
              <a:rPr lang="en-US" sz="1600" b="0" i="0">
                <a:solidFill>
                  <a:srgbClr val="7FA43A"/>
                </a:solidFill>
                <a:effectLst/>
                <a:latin typeface="Arial" panose="020B0604020202020204" pitchFamily="34" charset="0"/>
              </a:rPr>
              <a:t>.</a:t>
            </a:r>
          </a:p>
        </p:txBody>
      </p:sp>
      <p:pic>
        <p:nvPicPr>
          <p:cNvPr id="21" name="Graphic 20" descr="Badge with solid fill">
            <a:extLst>
              <a:ext uri="{FF2B5EF4-FFF2-40B4-BE49-F238E27FC236}">
                <a16:creationId xmlns:a16="http://schemas.microsoft.com/office/drawing/2014/main" id="{E7354075-0E81-4DFD-882B-4181B2626EC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628774" y="2929700"/>
            <a:ext cx="379669" cy="379669"/>
          </a:xfrm>
          <a:prstGeom prst="rect">
            <a:avLst/>
          </a:prstGeom>
        </p:spPr>
      </p:pic>
      <p:sp>
        <p:nvSpPr>
          <p:cNvPr id="25" name="TextBox 24">
            <a:extLst>
              <a:ext uri="{FF2B5EF4-FFF2-40B4-BE49-F238E27FC236}">
                <a16:creationId xmlns:a16="http://schemas.microsoft.com/office/drawing/2014/main" id="{852D1550-B483-488F-B71F-53C9A110CDE6}"/>
              </a:ext>
            </a:extLst>
          </p:cNvPr>
          <p:cNvSpPr txBox="1"/>
          <p:nvPr/>
        </p:nvSpPr>
        <p:spPr>
          <a:xfrm>
            <a:off x="1972864" y="2962776"/>
            <a:ext cx="3690434" cy="338554"/>
          </a:xfrm>
          <a:prstGeom prst="rect">
            <a:avLst/>
          </a:prstGeom>
          <a:noFill/>
        </p:spPr>
        <p:txBody>
          <a:bodyPr wrap="none" rtlCol="0">
            <a:spAutoFit/>
          </a:bodyPr>
          <a:lstStyle/>
          <a:p>
            <a:r>
              <a:rPr lang="en-US" sz="1600" dirty="0">
                <a:solidFill>
                  <a:schemeClr val="tx1"/>
                </a:solidFill>
              </a:rPr>
              <a:t>Select “Message” from the top banner.</a:t>
            </a:r>
          </a:p>
        </p:txBody>
      </p:sp>
      <p:pic>
        <p:nvPicPr>
          <p:cNvPr id="23" name="Graphic 22" descr="Badge 3 with solid fill">
            <a:extLst>
              <a:ext uri="{FF2B5EF4-FFF2-40B4-BE49-F238E27FC236}">
                <a16:creationId xmlns:a16="http://schemas.microsoft.com/office/drawing/2014/main" id="{09317A65-AB97-4EE7-9EC0-3EA29FB38F2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623545" y="3350845"/>
            <a:ext cx="379669" cy="379669"/>
          </a:xfrm>
          <a:prstGeom prst="rect">
            <a:avLst/>
          </a:prstGeom>
        </p:spPr>
      </p:pic>
      <p:sp>
        <p:nvSpPr>
          <p:cNvPr id="26" name="TextBox 25">
            <a:extLst>
              <a:ext uri="{FF2B5EF4-FFF2-40B4-BE49-F238E27FC236}">
                <a16:creationId xmlns:a16="http://schemas.microsoft.com/office/drawing/2014/main" id="{532CF50B-082D-4618-A97B-A36CC99E8C6A}"/>
              </a:ext>
            </a:extLst>
          </p:cNvPr>
          <p:cNvSpPr txBox="1"/>
          <p:nvPr/>
        </p:nvSpPr>
        <p:spPr>
          <a:xfrm>
            <a:off x="1972864" y="3380509"/>
            <a:ext cx="5968301" cy="338554"/>
          </a:xfrm>
          <a:prstGeom prst="rect">
            <a:avLst/>
          </a:prstGeom>
          <a:noFill/>
        </p:spPr>
        <p:txBody>
          <a:bodyPr wrap="none" rtlCol="0">
            <a:spAutoFit/>
          </a:bodyPr>
          <a:lstStyle/>
          <a:p>
            <a:r>
              <a:rPr lang="en-US" sz="1600" dirty="0">
                <a:solidFill>
                  <a:schemeClr val="tx1"/>
                </a:solidFill>
              </a:rPr>
              <a:t>Complete your message. Allow 3 to 5 business days for a reply.</a:t>
            </a:r>
          </a:p>
        </p:txBody>
      </p:sp>
    </p:spTree>
    <p:extLst>
      <p:ext uri="{BB962C8B-B14F-4D97-AF65-F5344CB8AC3E}">
        <p14:creationId xmlns:p14="http://schemas.microsoft.com/office/powerpoint/2010/main" val="2659785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E06BB-C342-4FCC-A57D-2B6CE7316E35}"/>
              </a:ext>
            </a:extLst>
          </p:cNvPr>
          <p:cNvSpPr>
            <a:spLocks noGrp="1"/>
          </p:cNvSpPr>
          <p:nvPr>
            <p:ph type="title"/>
          </p:nvPr>
        </p:nvSpPr>
        <p:spPr/>
        <p:txBody>
          <a:bodyPr anchor="ctr">
            <a:noAutofit/>
          </a:bodyPr>
          <a:lstStyle/>
          <a:p>
            <a:r>
              <a:rPr lang="en-US" b="0" dirty="0">
                <a:solidFill>
                  <a:srgbClr val="7FA43A"/>
                </a:solidFill>
              </a:rPr>
              <a:t>Medicaid Member ID Cards</a:t>
            </a:r>
            <a:endParaRPr lang="en-US" sz="2800" b="0" dirty="0"/>
          </a:p>
        </p:txBody>
      </p:sp>
      <p:pic>
        <p:nvPicPr>
          <p:cNvPr id="11" name="Picture 10" descr="Front and back view of a Buckeye Health Plan OhioRISE member ID card containing member, provider, and pharmacy contact information. The front panel features plan logo details and placeholder text for Member Name JaneHasVeryLongName Veryloooooonglastname, Member ID, Plan ID, Primary Care Provider Dr. John Doe, and Issuance Date. The top headings provide contact phone numbers for Member Services and the 24-Hour Nurse Advice Line at 1-866-246-4358, and OhioRISE Member Service at 1-833-711-0773. A Gainwell Pharmacy Benefit box specifies Rx Bin 024251, Rx PCN OHRXPROD, phone 1-833-491-0344, and indicates CSP Enrolled. The back panel outlines written information guiding members on how to coordinate care through buckeyehealthplan.com or navigate emergency health situations, while giving verification instructions to healthcare providers via the ODM portal or 1-800-686-1516, concluding with the OhioRISE and Ohio Department of Medicaid logos.">
            <a:extLst>
              <a:ext uri="{FF2B5EF4-FFF2-40B4-BE49-F238E27FC236}">
                <a16:creationId xmlns:a16="http://schemas.microsoft.com/office/drawing/2014/main" id="{F4127364-3C2F-4A32-83E7-38C82ADB0813}"/>
              </a:ext>
            </a:extLst>
          </p:cNvPr>
          <p:cNvPicPr>
            <a:picLocks noChangeAspect="1"/>
          </p:cNvPicPr>
          <p:nvPr/>
        </p:nvPicPr>
        <p:blipFill>
          <a:blip r:embed="rId3"/>
          <a:stretch>
            <a:fillRect/>
          </a:stretch>
        </p:blipFill>
        <p:spPr>
          <a:xfrm>
            <a:off x="311700" y="976018"/>
            <a:ext cx="4070923" cy="1346321"/>
          </a:xfrm>
          <a:prstGeom prst="rect">
            <a:avLst/>
          </a:prstGeom>
        </p:spPr>
      </p:pic>
      <p:pic>
        <p:nvPicPr>
          <p:cNvPr id="13" name="Picture 12" descr="Front and back views of a Buckeye Health Plan member ID card under the text header ohiorise without CSP. The front panel displays the Buckeye Health Plan logo alongside placeholder data for Member Name JaneHasVeryLongName Veryloooooonglastname, Member ID, Plan ID, Primary Care Provider Dr. John Doe, and Issuance Date. Contact details at the top include Member Services 1-866-246-4358 and OhioRISE Member Service 1-833-711-0773, which is mirrored next to the OhioRISE Aetna Better Health of Ohio co-branding logo on the center-right. A Gainwell Pharmacy Benefit section outlines Rx Bin 024251, Rx PCN OHRXPROD, and phone 1-833-491-0344. The card's back panel lists emergency care instructions for members directing to buckeyehealthplan.com, eligibility verification guidelines for providers pointing to the ODM portal or 1-800-686-1516, and concludes with the OhioRISE and Ohio Department of Medicaid logos in the bottom right corner.">
            <a:extLst>
              <a:ext uri="{FF2B5EF4-FFF2-40B4-BE49-F238E27FC236}">
                <a16:creationId xmlns:a16="http://schemas.microsoft.com/office/drawing/2014/main" id="{1F7430FF-4CCA-4F50-94B2-4BA69BEAE861}"/>
              </a:ext>
            </a:extLst>
          </p:cNvPr>
          <p:cNvPicPr>
            <a:picLocks noChangeAspect="1"/>
          </p:cNvPicPr>
          <p:nvPr/>
        </p:nvPicPr>
        <p:blipFill>
          <a:blip r:embed="rId4"/>
          <a:stretch>
            <a:fillRect/>
          </a:stretch>
        </p:blipFill>
        <p:spPr>
          <a:xfrm>
            <a:off x="311700" y="2521232"/>
            <a:ext cx="4014216" cy="1400888"/>
          </a:xfrm>
          <a:prstGeom prst="rect">
            <a:avLst/>
          </a:prstGeom>
        </p:spPr>
      </p:pic>
      <p:pic>
        <p:nvPicPr>
          <p:cNvPr id="15" name="Picture 14" descr="Front and back views of a Buckeye Health Plan member ID card labeled with the header text NO ohiorise without CSP. The front panel features a state of Ohio graphic backdrop, the Buckeye Health Plan logo, and placeholder fields for Member Name JaneHasVeryLongName Veryloooooonglastname, Member ID, Plan ID, Primary Care Provider Dr. John Doe, and Issuance Date. Contact numbers listed at the top include Member Services and the 24-Hour Nurse Advice Line at 1-866-246-4358. A Pharmacy Benefit section by Gainwell details Rx Bin 024251, Rx PCN OHRXPROD, and phone 1-833-491-0344. The back panel outlines emergency instructions for members directing them to buckeyehealthplan.com or emergency services, alongside eligibility verification and billing guidance for providers pointing to the ODM portal or 1-800-686-1516, concluding with the Ohio Department of Medicaid logo.">
            <a:extLst>
              <a:ext uri="{FF2B5EF4-FFF2-40B4-BE49-F238E27FC236}">
                <a16:creationId xmlns:a16="http://schemas.microsoft.com/office/drawing/2014/main" id="{1744075C-24B1-4474-844B-3ED7204F2678}"/>
              </a:ext>
            </a:extLst>
          </p:cNvPr>
          <p:cNvPicPr>
            <a:picLocks noChangeAspect="1"/>
          </p:cNvPicPr>
          <p:nvPr/>
        </p:nvPicPr>
        <p:blipFill>
          <a:blip r:embed="rId5"/>
          <a:stretch>
            <a:fillRect/>
          </a:stretch>
        </p:blipFill>
        <p:spPr>
          <a:xfrm>
            <a:off x="4572000" y="976018"/>
            <a:ext cx="4069080" cy="1400888"/>
          </a:xfrm>
          <a:prstGeom prst="rect">
            <a:avLst/>
          </a:prstGeom>
        </p:spPr>
      </p:pic>
      <p:pic>
        <p:nvPicPr>
          <p:cNvPr id="17" name="Picture 16" descr="Front and back views of a Buckeye Health Plan member ID card under the text header NO ohiorise with CSP. The front panel displays the Buckeye Health Plan logo alongside placeholder data for Member Name JaneHasVeryLongName Veryloooooonglastname, Member ID, Plan ID, Primary Care Provider Dr. John Doe, Pharmacy Name, and Issuance Date. Contact details at the top include Member Services and a 24-Hour Nurse Advice Line at 1-866-246-4358. A Gainwell Pharmacy Benefit section in the bottom right outlines Rx Bin 024251, Rx PCN OHRXPROD, phone 1-833-491-0344, and notes CSP Enrolled and Use Member ID for Billing. The card's back panel lists emergency care instructions for members directing to buckeyehealthplan.com, eligibility verification guidelines for providers pointing to the ODM portal or 1-800-686-1516, and concludes with the Ohio Department of Medicaid logo in the bottom right corner.">
            <a:extLst>
              <a:ext uri="{FF2B5EF4-FFF2-40B4-BE49-F238E27FC236}">
                <a16:creationId xmlns:a16="http://schemas.microsoft.com/office/drawing/2014/main" id="{204701D2-2151-48A2-B40D-EFE9F9A3AC7E}"/>
              </a:ext>
            </a:extLst>
          </p:cNvPr>
          <p:cNvPicPr>
            <a:picLocks noChangeAspect="1"/>
          </p:cNvPicPr>
          <p:nvPr/>
        </p:nvPicPr>
        <p:blipFill>
          <a:blip r:embed="rId6"/>
          <a:stretch>
            <a:fillRect/>
          </a:stretch>
        </p:blipFill>
        <p:spPr>
          <a:xfrm>
            <a:off x="4572000" y="2521232"/>
            <a:ext cx="4014216" cy="1400888"/>
          </a:xfrm>
          <a:prstGeom prst="rect">
            <a:avLst/>
          </a:prstGeom>
        </p:spPr>
      </p:pic>
    </p:spTree>
    <p:extLst>
      <p:ext uri="{BB962C8B-B14F-4D97-AF65-F5344CB8AC3E}">
        <p14:creationId xmlns:p14="http://schemas.microsoft.com/office/powerpoint/2010/main" val="1229007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A5F13-74AE-45A3-AA71-D42B07808C05}"/>
              </a:ext>
            </a:extLst>
          </p:cNvPr>
          <p:cNvSpPr>
            <a:spLocks noGrp="1"/>
          </p:cNvSpPr>
          <p:nvPr>
            <p:ph type="title"/>
          </p:nvPr>
        </p:nvSpPr>
        <p:spPr/>
        <p:txBody>
          <a:bodyPr wrap="square" anchor="ctr">
            <a:noAutofit/>
          </a:bodyPr>
          <a:lstStyle/>
          <a:p>
            <a:pPr algn="l"/>
            <a:r>
              <a:rPr lang="en-US" sz="4000" dirty="0">
                <a:solidFill>
                  <a:schemeClr val="bg1"/>
                </a:solidFill>
              </a:rPr>
              <a:t>Provider Resources</a:t>
            </a:r>
          </a:p>
        </p:txBody>
      </p:sp>
    </p:spTree>
    <p:extLst>
      <p:ext uri="{BB962C8B-B14F-4D97-AF65-F5344CB8AC3E}">
        <p14:creationId xmlns:p14="http://schemas.microsoft.com/office/powerpoint/2010/main" val="18889909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6886A-38DC-46DB-9453-E1713610682D}"/>
              </a:ext>
            </a:extLst>
          </p:cNvPr>
          <p:cNvSpPr>
            <a:spLocks noGrp="1"/>
          </p:cNvSpPr>
          <p:nvPr>
            <p:ph type="title"/>
          </p:nvPr>
        </p:nvSpPr>
        <p:spPr>
          <a:xfrm>
            <a:off x="311700" y="104570"/>
            <a:ext cx="8520600" cy="572700"/>
          </a:xfrm>
        </p:spPr>
        <p:txBody>
          <a:bodyPr anchor="ctr">
            <a:noAutofit/>
          </a:bodyPr>
          <a:lstStyle/>
          <a:p>
            <a:r>
              <a:rPr lang="en-US" dirty="0">
                <a:solidFill>
                  <a:srgbClr val="7FA43A"/>
                </a:solidFill>
              </a:rPr>
              <a:t>Buckeye Secure Provider Portal </a:t>
            </a:r>
          </a:p>
        </p:txBody>
      </p:sp>
      <p:sp>
        <p:nvSpPr>
          <p:cNvPr id="5" name="Content Placeholder 4">
            <a:extLst>
              <a:ext uri="{FF2B5EF4-FFF2-40B4-BE49-F238E27FC236}">
                <a16:creationId xmlns:a16="http://schemas.microsoft.com/office/drawing/2014/main" id="{1CEA9144-FC46-4833-B2A2-5EAEB278FFF2}"/>
              </a:ext>
            </a:extLst>
          </p:cNvPr>
          <p:cNvSpPr>
            <a:spLocks noGrp="1"/>
          </p:cNvSpPr>
          <p:nvPr>
            <p:ph type="body" idx="1"/>
          </p:nvPr>
        </p:nvSpPr>
        <p:spPr/>
        <p:txBody>
          <a:bodyPr>
            <a:normAutofit fontScale="77500" lnSpcReduction="20000"/>
          </a:bodyPr>
          <a:lstStyle/>
          <a:p>
            <a:pPr marL="0" indent="0">
              <a:buNone/>
            </a:pPr>
            <a:r>
              <a:rPr lang="en-US" sz="1600" dirty="0">
                <a:solidFill>
                  <a:schemeClr val="tx1"/>
                </a:solidFill>
                <a:latin typeface="+mn-lt"/>
                <a:cs typeface="Calibri" panose="020F0502020204030204" pitchFamily="34" charset="0"/>
              </a:rPr>
              <a:t>Take care of business on YOUR schedule. The Provider Portal is yours to use 24 hours a day, seven days a week to accomplish several tasks.</a:t>
            </a:r>
          </a:p>
          <a:p>
            <a:endParaRPr lang="en-US" sz="1600" dirty="0">
              <a:latin typeface="+mn-lt"/>
              <a:cs typeface="Calibri" panose="020F0502020204030204" pitchFamily="34" charset="0"/>
            </a:endParaRPr>
          </a:p>
          <a:p>
            <a:r>
              <a:rPr lang="en-US" sz="1600" dirty="0">
                <a:solidFill>
                  <a:schemeClr val="tx1"/>
                </a:solidFill>
                <a:latin typeface="+mn-lt"/>
                <a:cs typeface="Calibri" panose="020F0502020204030204" pitchFamily="34" charset="0"/>
              </a:rPr>
              <a:t>Easily check member eligibility</a:t>
            </a:r>
          </a:p>
          <a:p>
            <a:r>
              <a:rPr lang="en-US" sz="1600" dirty="0">
                <a:solidFill>
                  <a:schemeClr val="tx1"/>
                </a:solidFill>
                <a:latin typeface="+mn-lt"/>
                <a:cs typeface="Calibri" panose="020F0502020204030204" pitchFamily="34" charset="0"/>
              </a:rPr>
              <a:t>View, manage, and download your member list</a:t>
            </a:r>
          </a:p>
          <a:p>
            <a:r>
              <a:rPr lang="en-US" sz="1600" dirty="0">
                <a:solidFill>
                  <a:schemeClr val="tx1"/>
                </a:solidFill>
                <a:latin typeface="+mn-lt"/>
                <a:cs typeface="Calibri" panose="020F0502020204030204" pitchFamily="34" charset="0"/>
              </a:rPr>
              <a:t>View and submit claims</a:t>
            </a:r>
          </a:p>
          <a:p>
            <a:r>
              <a:rPr lang="en-US" sz="1600" dirty="0">
                <a:solidFill>
                  <a:schemeClr val="tx1"/>
                </a:solidFill>
                <a:latin typeface="+mn-lt"/>
                <a:cs typeface="Calibri" panose="020F0502020204030204" pitchFamily="34" charset="0"/>
              </a:rPr>
              <a:t>View and submit service authorizations</a:t>
            </a:r>
          </a:p>
          <a:p>
            <a:r>
              <a:rPr lang="en-US" sz="1600" dirty="0">
                <a:solidFill>
                  <a:schemeClr val="tx1"/>
                </a:solidFill>
                <a:latin typeface="+mn-lt"/>
                <a:cs typeface="Calibri" panose="020F0502020204030204" pitchFamily="34" charset="0"/>
              </a:rPr>
              <a:t>Communicate with us through secure messaging</a:t>
            </a:r>
          </a:p>
          <a:p>
            <a:r>
              <a:rPr lang="en-US" sz="1600" dirty="0">
                <a:solidFill>
                  <a:schemeClr val="tx1"/>
                </a:solidFill>
                <a:latin typeface="+mn-lt"/>
                <a:cs typeface="Calibri" panose="020F0502020204030204" pitchFamily="34" charset="0"/>
              </a:rPr>
              <a:t>Maintain multiple providers on one account</a:t>
            </a:r>
          </a:p>
          <a:p>
            <a:r>
              <a:rPr lang="en-US" sz="1600" dirty="0">
                <a:solidFill>
                  <a:schemeClr val="tx1"/>
                </a:solidFill>
                <a:latin typeface="+mn-lt"/>
                <a:cs typeface="Calibri" panose="020F0502020204030204" pitchFamily="34" charset="0"/>
              </a:rPr>
              <a:t>Control website access for your office</a:t>
            </a:r>
          </a:p>
          <a:p>
            <a:r>
              <a:rPr lang="en-US" sz="1600" dirty="0">
                <a:solidFill>
                  <a:schemeClr val="tx1"/>
                </a:solidFill>
                <a:latin typeface="+mn-lt"/>
                <a:cs typeface="Calibri" panose="020F0502020204030204" pitchFamily="34" charset="0"/>
              </a:rPr>
              <a:t>View historical member health records</a:t>
            </a:r>
          </a:p>
          <a:p>
            <a:r>
              <a:rPr lang="en-US" sz="1600" dirty="0">
                <a:solidFill>
                  <a:schemeClr val="tx1"/>
                </a:solidFill>
                <a:latin typeface="+mn-lt"/>
                <a:cs typeface="Calibri" panose="020F0502020204030204" pitchFamily="34" charset="0"/>
              </a:rPr>
              <a:t>Submit assessments to provide better member care</a:t>
            </a:r>
          </a:p>
          <a:p>
            <a:r>
              <a:rPr lang="en-US" sz="1600" dirty="0">
                <a:solidFill>
                  <a:schemeClr val="tx1"/>
                </a:solidFill>
                <a:latin typeface="+mn-lt"/>
                <a:cs typeface="Calibri" panose="020F0502020204030204" pitchFamily="34" charset="0"/>
              </a:rPr>
              <a:t>And much more</a:t>
            </a:r>
          </a:p>
          <a:p>
            <a:endParaRPr lang="en-US" sz="1600" dirty="0">
              <a:latin typeface="+mn-lt"/>
              <a:cs typeface="Calibri" panose="020F0502020204030204" pitchFamily="34" charset="0"/>
            </a:endParaRPr>
          </a:p>
          <a:p>
            <a:pPr marL="0" indent="0">
              <a:buNone/>
            </a:pPr>
            <a:endParaRPr lang="en-US" sz="1600" dirty="0">
              <a:latin typeface="+mn-lt"/>
              <a:cs typeface="Calibri" panose="020F0502020204030204" pitchFamily="34" charset="0"/>
            </a:endParaRPr>
          </a:p>
          <a:p>
            <a:pPr marL="0" indent="0">
              <a:buNone/>
            </a:pPr>
            <a:r>
              <a:rPr lang="en-US" sz="1600" dirty="0">
                <a:solidFill>
                  <a:schemeClr val="tx1"/>
                </a:solidFill>
                <a:latin typeface="+mn-lt"/>
                <a:cs typeface="Calibri" panose="020F0502020204030204" pitchFamily="34" charset="0"/>
              </a:rPr>
              <a:t>Access the Secure Provider Portal from the </a:t>
            </a:r>
            <a:r>
              <a:rPr lang="en-US" sz="1600" dirty="0">
                <a:solidFill>
                  <a:srgbClr val="7FA43A"/>
                </a:solidFill>
                <a:latin typeface="+mn-lt"/>
                <a:cs typeface="Calibri" panose="020F0502020204030204" pitchFamily="34" charset="0"/>
                <a:hlinkClick r:id="rId2">
                  <a:extLst>
                    <a:ext uri="{A12FA001-AC4F-418D-AE19-62706E023703}">
                      <ahyp:hlinkClr xmlns:ahyp="http://schemas.microsoft.com/office/drawing/2018/hyperlinkcolor" val="tx"/>
                    </a:ext>
                  </a:extLst>
                </a:hlinkClick>
              </a:rPr>
              <a:t>Provider Home Page</a:t>
            </a:r>
            <a:r>
              <a:rPr lang="en-US" sz="1600" dirty="0">
                <a:solidFill>
                  <a:schemeClr val="tx1"/>
                </a:solidFill>
                <a:latin typeface="+mn-lt"/>
                <a:cs typeface="Calibri" panose="020F0502020204030204" pitchFamily="34" charset="0"/>
              </a:rPr>
              <a:t>.</a:t>
            </a:r>
            <a:endParaRPr lang="en-US" dirty="0">
              <a:solidFill>
                <a:schemeClr val="tx1"/>
              </a:solidFill>
              <a:latin typeface="+mn-lt"/>
            </a:endParaRPr>
          </a:p>
        </p:txBody>
      </p:sp>
      <p:pic>
        <p:nvPicPr>
          <p:cNvPr id="3" name="Picture 2" descr="A rectangular box with rounded corners containing a line-art icon of an open laptop with horizontal text lines and a large mouse cursor arrow pointing to the screen on the left, and the text Provider Portal on the right.">
            <a:hlinkClick r:id="rId2"/>
            <a:extLst>
              <a:ext uri="{FF2B5EF4-FFF2-40B4-BE49-F238E27FC236}">
                <a16:creationId xmlns:a16="http://schemas.microsoft.com/office/drawing/2014/main" id="{852CDA2C-E4E7-4227-AF14-211B659D76D0}"/>
              </a:ext>
            </a:extLst>
          </p:cNvPr>
          <p:cNvPicPr>
            <a:picLocks noChangeAspect="1"/>
          </p:cNvPicPr>
          <p:nvPr/>
        </p:nvPicPr>
        <p:blipFill>
          <a:blip r:embed="rId3"/>
          <a:stretch>
            <a:fillRect/>
          </a:stretch>
        </p:blipFill>
        <p:spPr>
          <a:xfrm>
            <a:off x="4572000" y="1239642"/>
            <a:ext cx="4343399" cy="2055876"/>
          </a:xfrm>
          <a:prstGeom prst="rect">
            <a:avLst/>
          </a:prstGeom>
        </p:spPr>
      </p:pic>
    </p:spTree>
    <p:extLst>
      <p:ext uri="{BB962C8B-B14F-4D97-AF65-F5344CB8AC3E}">
        <p14:creationId xmlns:p14="http://schemas.microsoft.com/office/powerpoint/2010/main" val="33605632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8E66E-E1AB-6C4A-1FF3-F5C3B9D93145}"/>
              </a:ext>
            </a:extLst>
          </p:cNvPr>
          <p:cNvSpPr>
            <a:spLocks noGrp="1"/>
          </p:cNvSpPr>
          <p:nvPr>
            <p:ph type="title"/>
          </p:nvPr>
        </p:nvSpPr>
        <p:spPr>
          <a:xfrm>
            <a:off x="311700" y="83789"/>
            <a:ext cx="8520600" cy="572700"/>
          </a:xfrm>
        </p:spPr>
        <p:txBody>
          <a:bodyPr wrap="square" anchor="ctr">
            <a:noAutofit/>
          </a:bodyPr>
          <a:lstStyle/>
          <a:p>
            <a:pPr>
              <a:lnSpc>
                <a:spcPct val="90000"/>
              </a:lnSpc>
            </a:pPr>
            <a:r>
              <a:rPr lang="en-US" dirty="0"/>
              <a:t>Availity Essentials</a:t>
            </a:r>
          </a:p>
        </p:txBody>
      </p:sp>
      <p:sp>
        <p:nvSpPr>
          <p:cNvPr id="3" name="Content Placeholder 2">
            <a:extLst>
              <a:ext uri="{FF2B5EF4-FFF2-40B4-BE49-F238E27FC236}">
                <a16:creationId xmlns:a16="http://schemas.microsoft.com/office/drawing/2014/main" id="{D096476E-39B6-5D5D-BA0B-472DF0F42B34}"/>
              </a:ext>
            </a:extLst>
          </p:cNvPr>
          <p:cNvSpPr>
            <a:spLocks noGrp="1"/>
          </p:cNvSpPr>
          <p:nvPr>
            <p:ph type="body" idx="1"/>
          </p:nvPr>
        </p:nvSpPr>
        <p:spPr>
          <a:xfrm>
            <a:off x="311700" y="671931"/>
            <a:ext cx="8520600" cy="3416400"/>
          </a:xfrm>
        </p:spPr>
        <p:txBody>
          <a:bodyPr wrap="square" anchor="t">
            <a:normAutofit fontScale="92500" lnSpcReduction="10000"/>
          </a:bodyPr>
          <a:lstStyle/>
          <a:p>
            <a:pPr marL="0" indent="0">
              <a:lnSpc>
                <a:spcPct val="105000"/>
              </a:lnSpc>
              <a:buNone/>
            </a:pPr>
            <a:r>
              <a:rPr lang="en-US" sz="1300" dirty="0">
                <a:solidFill>
                  <a:schemeClr val="tx1"/>
                </a:solidFill>
              </a:rPr>
              <a:t>Buckeye Health Plan has chosen </a:t>
            </a:r>
            <a:r>
              <a:rPr lang="en-US" sz="1300" b="1" dirty="0">
                <a:solidFill>
                  <a:schemeClr val="tx1"/>
                </a:solidFill>
                <a:hlinkClick r:id="rId3">
                  <a:extLst>
                    <a:ext uri="{A12FA001-AC4F-418D-AE19-62706E023703}">
                      <ahyp:hlinkClr xmlns:ahyp="http://schemas.microsoft.com/office/drawing/2018/hyperlinkcolor" val="tx"/>
                    </a:ext>
                  </a:extLst>
                </a:hlinkClick>
              </a:rPr>
              <a:t>Availity Essentials</a:t>
            </a:r>
            <a:r>
              <a:rPr lang="en-US" sz="1300" b="1" dirty="0">
                <a:solidFill>
                  <a:schemeClr val="tx1"/>
                </a:solidFill>
              </a:rPr>
              <a:t> </a:t>
            </a:r>
            <a:r>
              <a:rPr lang="en-US" sz="1300" dirty="0">
                <a:solidFill>
                  <a:schemeClr val="tx1"/>
                </a:solidFill>
              </a:rPr>
              <a:t>as its new, secure provider portal. Starting January 20, 2025, providers can validate eligibility and benefits, submit claims, check claim status, submit authorizations, and access payer resources, via Availity Essentials. </a:t>
            </a:r>
          </a:p>
          <a:p>
            <a:pPr marL="0" indent="0">
              <a:lnSpc>
                <a:spcPct val="105000"/>
              </a:lnSpc>
              <a:buNone/>
            </a:pPr>
            <a:endParaRPr lang="en-US" sz="1300" dirty="0">
              <a:solidFill>
                <a:schemeClr val="tx1"/>
              </a:solidFill>
            </a:endParaRPr>
          </a:p>
          <a:p>
            <a:pPr marL="0" indent="0">
              <a:lnSpc>
                <a:spcPct val="105000"/>
              </a:lnSpc>
              <a:buNone/>
            </a:pPr>
            <a:r>
              <a:rPr lang="en-US" sz="1300" dirty="0">
                <a:solidFill>
                  <a:schemeClr val="tx1"/>
                </a:solidFill>
              </a:rPr>
              <a:t>Our current </a:t>
            </a:r>
            <a:r>
              <a:rPr lang="en-US" sz="1300" b="1" dirty="0">
                <a:solidFill>
                  <a:schemeClr val="tx1"/>
                </a:solidFill>
                <a:hlinkClick r:id="rId4">
                  <a:extLst>
                    <a:ext uri="{A12FA001-AC4F-418D-AE19-62706E023703}">
                      <ahyp:hlinkClr xmlns:ahyp="http://schemas.microsoft.com/office/drawing/2018/hyperlinkcolor" val="tx"/>
                    </a:ext>
                  </a:extLst>
                </a:hlinkClick>
              </a:rPr>
              <a:t>Secure Provider Portal</a:t>
            </a:r>
            <a:r>
              <a:rPr lang="en-US" sz="1300" b="1" dirty="0">
                <a:solidFill>
                  <a:schemeClr val="tx1"/>
                </a:solidFill>
              </a:rPr>
              <a:t> </a:t>
            </a:r>
            <a:r>
              <a:rPr lang="en-US" sz="1300" dirty="0">
                <a:solidFill>
                  <a:schemeClr val="tx1"/>
                </a:solidFill>
              </a:rPr>
              <a:t>is still available for other functions that providers use today. </a:t>
            </a:r>
          </a:p>
          <a:p>
            <a:pPr marL="0" indent="0">
              <a:lnSpc>
                <a:spcPct val="105000"/>
              </a:lnSpc>
              <a:buNone/>
            </a:pPr>
            <a:endParaRPr lang="en-US" sz="1300" dirty="0">
              <a:solidFill>
                <a:schemeClr val="tx1"/>
              </a:solidFill>
            </a:endParaRPr>
          </a:p>
          <a:p>
            <a:pPr marL="0" indent="0">
              <a:lnSpc>
                <a:spcPct val="105000"/>
              </a:lnSpc>
              <a:buNone/>
            </a:pPr>
            <a:r>
              <a:rPr lang="en-US" sz="1300" dirty="0">
                <a:solidFill>
                  <a:schemeClr val="tx1"/>
                </a:solidFill>
              </a:rPr>
              <a:t>For providers new to Availity Essentials, getting their Essentials account is the first step toward working with Buckeye on Availity. </a:t>
            </a:r>
          </a:p>
          <a:p>
            <a:pPr marL="671513" lvl="1" indent="-214313">
              <a:lnSpc>
                <a:spcPct val="105000"/>
              </a:lnSpc>
              <a:buChar char="•"/>
            </a:pPr>
            <a:r>
              <a:rPr lang="en-US" sz="1300" dirty="0">
                <a:solidFill>
                  <a:schemeClr val="tx1"/>
                </a:solidFill>
              </a:rPr>
              <a:t>The provider organization’s designated Availity administrator is the person responsible for registering their practice in Essentials, managing user accounts, and should have legal authority to sign agreements for their organization.</a:t>
            </a:r>
          </a:p>
          <a:p>
            <a:pPr marL="671513" lvl="1" indent="-214313">
              <a:lnSpc>
                <a:spcPct val="105000"/>
              </a:lnSpc>
              <a:buChar char="•"/>
            </a:pPr>
            <a:r>
              <a:rPr lang="en-US" sz="1300" dirty="0">
                <a:solidFill>
                  <a:schemeClr val="tx1"/>
                </a:solidFill>
              </a:rPr>
              <a:t>Administrators can </a:t>
            </a:r>
            <a:r>
              <a:rPr lang="en-US" sz="1300" b="1" dirty="0">
                <a:solidFill>
                  <a:schemeClr val="tx1"/>
                </a:solidFill>
                <a:hlinkClick r:id="rId5">
                  <a:extLst>
                    <a:ext uri="{A12FA001-AC4F-418D-AE19-62706E023703}">
                      <ahyp:hlinkClr xmlns:ahyp="http://schemas.microsoft.com/office/drawing/2018/hyperlinkcolor" val="tx"/>
                    </a:ext>
                  </a:extLst>
                </a:hlinkClick>
              </a:rPr>
              <a:t>Register and Get Started with Availity Essentials</a:t>
            </a:r>
            <a:r>
              <a:rPr lang="en-US" sz="1300" dirty="0">
                <a:solidFill>
                  <a:schemeClr val="tx1"/>
                </a:solidFill>
              </a:rPr>
              <a:t>. </a:t>
            </a:r>
          </a:p>
          <a:p>
            <a:pPr marL="671513" lvl="1" indent="-214313">
              <a:lnSpc>
                <a:spcPct val="105000"/>
              </a:lnSpc>
              <a:buChar char="•"/>
            </a:pPr>
            <a:r>
              <a:rPr lang="en-US" sz="1300" dirty="0">
                <a:solidFill>
                  <a:schemeClr val="tx1"/>
                </a:solidFill>
              </a:rPr>
              <a:t>Providers needing additional assistance with registration can call Availity Client Services at </a:t>
            </a:r>
            <a:br>
              <a:rPr lang="en-US" sz="1300" dirty="0">
                <a:solidFill>
                  <a:schemeClr val="tx1"/>
                </a:solidFill>
              </a:rPr>
            </a:br>
            <a:r>
              <a:rPr lang="en-US" sz="1300" b="1" dirty="0">
                <a:solidFill>
                  <a:schemeClr val="tx1"/>
                </a:solidFill>
              </a:rPr>
              <a:t>1-800-AVAILITY (282-4548), </a:t>
            </a:r>
            <a:r>
              <a:rPr lang="en-US" sz="1300" dirty="0">
                <a:solidFill>
                  <a:schemeClr val="tx1"/>
                </a:solidFill>
              </a:rPr>
              <a:t>Monday through Friday, 8 a.m. – 8 p.m. ET. </a:t>
            </a:r>
          </a:p>
          <a:p>
            <a:pPr marL="671513" lvl="1" indent="-214313">
              <a:lnSpc>
                <a:spcPct val="105000"/>
              </a:lnSpc>
              <a:buChar char="•"/>
            </a:pPr>
            <a:r>
              <a:rPr lang="en-US" sz="1300" dirty="0">
                <a:solidFill>
                  <a:schemeClr val="tx1"/>
                </a:solidFill>
              </a:rPr>
              <a:t>For general questions, providers can reach out to their health plan Provider Engagement representative. </a:t>
            </a:r>
          </a:p>
          <a:p>
            <a:pPr marL="0" indent="0">
              <a:lnSpc>
                <a:spcPct val="105000"/>
              </a:lnSpc>
              <a:buNone/>
            </a:pPr>
            <a:endParaRPr lang="en-US" sz="1300" dirty="0"/>
          </a:p>
        </p:txBody>
      </p:sp>
    </p:spTree>
    <p:extLst>
      <p:ext uri="{BB962C8B-B14F-4D97-AF65-F5344CB8AC3E}">
        <p14:creationId xmlns:p14="http://schemas.microsoft.com/office/powerpoint/2010/main" val="3328829230"/>
      </p:ext>
    </p:extLst>
  </p:cSld>
  <p:clrMapOvr>
    <a:masterClrMapping/>
  </p:clrMapOvr>
</p:sld>
</file>

<file path=ppt/theme/theme1.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511B37FD61C94B9A55E3366CBB3E7E" ma:contentTypeVersion="5" ma:contentTypeDescription="Create a new document." ma:contentTypeScope="" ma:versionID="dbf223071ff5d8bb87fb61ec9fa3349d">
  <xsd:schema xmlns:xsd="http://www.w3.org/2001/XMLSchema" xmlns:xs="http://www.w3.org/2001/XMLSchema" xmlns:p="http://schemas.microsoft.com/office/2006/metadata/properties" xmlns:ns3="cf88a7e0-9ff6-4826-8dcd-8334594c9475" xmlns:ns4="ac45276e-5455-40de-8b07-208a592b5574" targetNamespace="http://schemas.microsoft.com/office/2006/metadata/properties" ma:root="true" ma:fieldsID="12dc7a99c25bb50150380f0c65db34fa" ns3:_="" ns4:_="">
    <xsd:import namespace="cf88a7e0-9ff6-4826-8dcd-8334594c9475"/>
    <xsd:import namespace="ac45276e-5455-40de-8b07-208a592b5574"/>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88a7e0-9ff6-4826-8dcd-8334594c94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c45276e-5455-40de-8b07-208a592b557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DF79C2F-922E-4B11-B5D5-D531BED7E6A5}">
  <ds:schemaRefs>
    <ds:schemaRef ds:uri="ac45276e-5455-40de-8b07-208a592b5574"/>
    <ds:schemaRef ds:uri="cf88a7e0-9ff6-4826-8dcd-8334594c947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DB3D4DA-07A4-438D-8228-BDF7C5289D3B}">
  <ds:schemaRefs>
    <ds:schemaRef ds:uri="http://schemas.microsoft.com/sharepoint/v3/contenttype/forms"/>
  </ds:schemaRefs>
</ds:datastoreItem>
</file>

<file path=customXml/itemProps3.xml><?xml version="1.0" encoding="utf-8"?>
<ds:datastoreItem xmlns:ds="http://schemas.openxmlformats.org/officeDocument/2006/customXml" ds:itemID="{131EC70E-BA2E-4224-8525-802AA4C04015}">
  <ds:schemaRefs>
    <ds:schemaRef ds:uri="http://schemas.microsoft.com/office/2006/metadata/properties"/>
    <ds:schemaRef ds:uri="http://www.w3.org/XML/1998/namespace"/>
    <ds:schemaRef ds:uri="http://schemas.microsoft.com/office/2006/documentManagement/types"/>
    <ds:schemaRef ds:uri="http://schemas.openxmlformats.org/package/2006/metadata/core-properties"/>
    <ds:schemaRef ds:uri="ac45276e-5455-40de-8b07-208a592b5574"/>
    <ds:schemaRef ds:uri="http://purl.org/dc/elements/1.1/"/>
    <ds:schemaRef ds:uri="cf88a7e0-9ff6-4826-8dcd-8334594c9475"/>
    <ds:schemaRef ds:uri="http://schemas.microsoft.com/office/infopath/2007/PartnerControl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3775</TotalTime>
  <Words>6611</Words>
  <Application>Microsoft Office PowerPoint</Application>
  <PresentationFormat>On-screen Show (16:9)</PresentationFormat>
  <Paragraphs>561</Paragraphs>
  <Slides>57</Slides>
  <Notes>37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57</vt:i4>
      </vt:variant>
    </vt:vector>
  </HeadingPairs>
  <TitlesOfParts>
    <vt:vector size="63" baseType="lpstr">
      <vt:lpstr>Arial</vt:lpstr>
      <vt:lpstr>Arial Narrow</vt:lpstr>
      <vt:lpstr>Calibri</vt:lpstr>
      <vt:lpstr>Courier New</vt:lpstr>
      <vt:lpstr>Wingdings</vt:lpstr>
      <vt:lpstr>1_Simple Light</vt:lpstr>
      <vt:lpstr>Provider Orientation</vt:lpstr>
      <vt:lpstr>Agenda</vt:lpstr>
      <vt:lpstr>Buckeye Health Plan Overview</vt:lpstr>
      <vt:lpstr>Buckeye’s Vision</vt:lpstr>
      <vt:lpstr>Our Products/Plans</vt:lpstr>
      <vt:lpstr>Medicaid Member ID Cards</vt:lpstr>
      <vt:lpstr>Provider Resources</vt:lpstr>
      <vt:lpstr>Buckeye Secure Provider Portal </vt:lpstr>
      <vt:lpstr>Availity Essentials</vt:lpstr>
      <vt:lpstr>Provider Services</vt:lpstr>
      <vt:lpstr>Provider Engagement  </vt:lpstr>
      <vt:lpstr>Provider Home Page</vt:lpstr>
      <vt:lpstr>Website Resources</vt:lpstr>
      <vt:lpstr>Buckeye Key Information Highlights</vt:lpstr>
      <vt:lpstr>Provider Network Operations</vt:lpstr>
      <vt:lpstr>Provider Communications</vt:lpstr>
      <vt:lpstr>Provider Responsibilities</vt:lpstr>
      <vt:lpstr>Next Generation Program Key Improvements</vt:lpstr>
      <vt:lpstr>Privacy, Covered Services &amp; Access and Availability</vt:lpstr>
      <vt:lpstr>Provider Appointment Standards for Scheduling</vt:lpstr>
      <vt:lpstr>Cultural Competency</vt:lpstr>
      <vt:lpstr>Provider Enrollment, Credentialing &amp; Contracting</vt:lpstr>
      <vt:lpstr>PNM &amp; Centralized Credentialing (1 of 2)</vt:lpstr>
      <vt:lpstr>PNM &amp; Centralized Credentialing (2 of 2)</vt:lpstr>
      <vt:lpstr>Credentialing/Contracting</vt:lpstr>
      <vt:lpstr>Contracting</vt:lpstr>
      <vt:lpstr>Utilization Management</vt:lpstr>
      <vt:lpstr>Prior Authorization  </vt:lpstr>
      <vt:lpstr>Care Coordination/Care Management</vt:lpstr>
      <vt:lpstr>Goals </vt:lpstr>
      <vt:lpstr>Care Management </vt:lpstr>
      <vt:lpstr>Care Coordination and Disease Mgmt.  </vt:lpstr>
      <vt:lpstr>Care Coordination and Disease Mgmt.  </vt:lpstr>
      <vt:lpstr>Care Coordination and Disease Mgmt.   </vt:lpstr>
      <vt:lpstr>Care Coordination</vt:lpstr>
      <vt:lpstr>Claims, Adjustments and Appeals</vt:lpstr>
      <vt:lpstr>Fiscal Intermediary</vt:lpstr>
      <vt:lpstr>Claims Submission (1 of 4)  </vt:lpstr>
      <vt:lpstr>Claims Submission (2 of 4)</vt:lpstr>
      <vt:lpstr>Claims Submission (3 of 4)</vt:lpstr>
      <vt:lpstr>Claims Submission (4 of 4)</vt:lpstr>
      <vt:lpstr>Claim Dispute Resolution    </vt:lpstr>
      <vt:lpstr>Claim Dispute Resolution  </vt:lpstr>
      <vt:lpstr>Pre-Service Appeals (1 of 5) </vt:lpstr>
      <vt:lpstr>Pre-Service Appeals (2 of 5)  </vt:lpstr>
      <vt:lpstr>Pre-Service Appeals (3 of 5) </vt:lpstr>
      <vt:lpstr>Pre-Service Appeals (4 of 5)  </vt:lpstr>
      <vt:lpstr>Pre-Service Appeals (5 of 5)  </vt:lpstr>
      <vt:lpstr>Pharmacy</vt:lpstr>
      <vt:lpstr>Single Pharmacy Benefit Manager (SPBM)</vt:lpstr>
      <vt:lpstr>  OhioRISE </vt:lpstr>
      <vt:lpstr>OhioRISE  (Resilience through Integrated Systems and Excellence)</vt:lpstr>
      <vt:lpstr>OhioRISE  Community and Provider Training</vt:lpstr>
      <vt:lpstr>OhioRISE  The CANS Assessment</vt:lpstr>
      <vt:lpstr>OhioRISE  CANS Resources</vt:lpstr>
      <vt:lpstr>Contact Buckeye</vt:lpstr>
      <vt:lpstr>Contact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Anne Marie Hillton</dc:creator>
  <cp:lastModifiedBy>Kowdhaman M</cp:lastModifiedBy>
  <cp:revision>42</cp:revision>
  <dcterms:modified xsi:type="dcterms:W3CDTF">2026-08-03T16:34:06Z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a776955-85f6-4fec-9553-96dd3e0373c4_Enabled">
    <vt:lpwstr>true</vt:lpwstr>
  </property>
  <property fmtid="{D5CDD505-2E9C-101B-9397-08002B2CF9AE}" pid="3" name="MSIP_Label_5a776955-85f6-4fec-9553-96dd3e0373c4_SetDate">
    <vt:lpwstr>2022-01-31T13:38:18Z</vt:lpwstr>
  </property>
  <property fmtid="{D5CDD505-2E9C-101B-9397-08002B2CF9AE}" pid="4" name="MSIP_Label_5a776955-85f6-4fec-9553-96dd3e0373c4_Method">
    <vt:lpwstr>Standard</vt:lpwstr>
  </property>
  <property fmtid="{D5CDD505-2E9C-101B-9397-08002B2CF9AE}" pid="5" name="MSIP_Label_5a776955-85f6-4fec-9553-96dd3e0373c4_Name">
    <vt:lpwstr>Confidential</vt:lpwstr>
  </property>
  <property fmtid="{D5CDD505-2E9C-101B-9397-08002B2CF9AE}" pid="6" name="MSIP_Label_5a776955-85f6-4fec-9553-96dd3e0373c4_SiteId">
    <vt:lpwstr>f45ccc07-e57e-4d15-bf6f-f6cbccd2d395</vt:lpwstr>
  </property>
  <property fmtid="{D5CDD505-2E9C-101B-9397-08002B2CF9AE}" pid="7" name="MSIP_Label_5a776955-85f6-4fec-9553-96dd3e0373c4_ActionId">
    <vt:lpwstr>a6f72afc-87e2-43a4-bd97-0da5408e50e1</vt:lpwstr>
  </property>
  <property fmtid="{D5CDD505-2E9C-101B-9397-08002B2CF9AE}" pid="8" name="MSIP_Label_5a776955-85f6-4fec-9553-96dd3e0373c4_ContentBits">
    <vt:lpwstr>0</vt:lpwstr>
  </property>
  <property fmtid="{D5CDD505-2E9C-101B-9397-08002B2CF9AE}" pid="9" name="ContentTypeId">
    <vt:lpwstr>0x01010050511B37FD61C94B9A55E3366CBB3E7E</vt:lpwstr>
  </property>
</Properties>
</file>